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media/image6.jpg" ContentType="image/jpg"/>
  <Override PartName="/ppt/media/image9.jpg" ContentType="image/jpg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87" r:id="rId4"/>
    <p:sldId id="258" r:id="rId5"/>
    <p:sldId id="278" r:id="rId6"/>
    <p:sldId id="276" r:id="rId7"/>
    <p:sldId id="295" r:id="rId8"/>
    <p:sldId id="274" r:id="rId9"/>
    <p:sldId id="260" r:id="rId10"/>
    <p:sldId id="294" r:id="rId11"/>
    <p:sldId id="280" r:id="rId12"/>
    <p:sldId id="281" r:id="rId13"/>
    <p:sldId id="283" r:id="rId14"/>
    <p:sldId id="285" r:id="rId15"/>
    <p:sldId id="288" r:id="rId16"/>
    <p:sldId id="286" r:id="rId17"/>
    <p:sldId id="289" r:id="rId18"/>
    <p:sldId id="290" r:id="rId19"/>
    <p:sldId id="284" r:id="rId20"/>
    <p:sldId id="272" r:id="rId21"/>
  </p:sldIdLst>
  <p:sldSz cx="10693400" cy="7569200"/>
  <p:notesSz cx="10693400" cy="7569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5800"/>
    <a:srgbClr val="003300"/>
    <a:srgbClr val="312682"/>
    <a:srgbClr val="38B5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39" autoAdjust="0"/>
    <p:restoredTop sz="94660"/>
  </p:normalViewPr>
  <p:slideViewPr>
    <p:cSldViewPr>
      <p:cViewPr varScale="1">
        <p:scale>
          <a:sx n="82" d="100"/>
          <a:sy n="82" d="100"/>
        </p:scale>
        <p:origin x="950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 R L Trevisani" userId="97d1edd6b2ce5696" providerId="LiveId" clId="{36D5F061-924E-48FA-B811-5AA51633E48F}"/>
    <pc:docChg chg="delSld modSld">
      <pc:chgData name="L R L Trevisani" userId="97d1edd6b2ce5696" providerId="LiveId" clId="{36D5F061-924E-48FA-B811-5AA51633E48F}" dt="2026-07-10T18:32:19.026" v="19" actId="47"/>
      <pc:docMkLst>
        <pc:docMk/>
      </pc:docMkLst>
      <pc:sldChg chg="del">
        <pc:chgData name="L R L Trevisani" userId="97d1edd6b2ce5696" providerId="LiveId" clId="{36D5F061-924E-48FA-B811-5AA51633E48F}" dt="2026-07-10T18:32:19.026" v="19" actId="47"/>
        <pc:sldMkLst>
          <pc:docMk/>
          <pc:sldMk cId="2299032340" sldId="279"/>
        </pc:sldMkLst>
      </pc:sldChg>
      <pc:sldChg chg="modSp mod">
        <pc:chgData name="L R L Trevisani" userId="97d1edd6b2ce5696" providerId="LiveId" clId="{36D5F061-924E-48FA-B811-5AA51633E48F}" dt="2026-07-10T18:31:55.684" v="18" actId="1035"/>
        <pc:sldMkLst>
          <pc:docMk/>
          <pc:sldMk cId="3773010893" sldId="287"/>
        </pc:sldMkLst>
        <pc:spChg chg="mod">
          <ac:chgData name="L R L Trevisani" userId="97d1edd6b2ce5696" providerId="LiveId" clId="{36D5F061-924E-48FA-B811-5AA51633E48F}" dt="2026-07-10T18:31:48.618" v="14" actId="1035"/>
          <ac:spMkLst>
            <pc:docMk/>
            <pc:sldMk cId="3773010893" sldId="287"/>
            <ac:spMk id="6" creationId="{33EFB3D9-93F7-0560-A370-DA8B77B3CFCA}"/>
          </ac:spMkLst>
        </pc:spChg>
        <pc:spChg chg="mod">
          <ac:chgData name="L R L Trevisani" userId="97d1edd6b2ce5696" providerId="LiveId" clId="{36D5F061-924E-48FA-B811-5AA51633E48F}" dt="2026-07-10T18:31:55.684" v="18" actId="1035"/>
          <ac:spMkLst>
            <pc:docMk/>
            <pc:sldMk cId="3773010893" sldId="287"/>
            <ac:spMk id="7" creationId="{950C2B6E-30B6-B58C-7AD0-06D6C89C94E6}"/>
          </ac:spMkLst>
        </pc:spChg>
        <pc:grpChg chg="mod">
          <ac:chgData name="L R L Trevisani" userId="97d1edd6b2ce5696" providerId="LiveId" clId="{36D5F061-924E-48FA-B811-5AA51633E48F}" dt="2026-07-10T18:31:35.935" v="4" actId="1035"/>
          <ac:grpSpMkLst>
            <pc:docMk/>
            <pc:sldMk cId="3773010893" sldId="287"/>
            <ac:grpSpMk id="2" creationId="{CC765A2E-53F1-1713-F707-61C0C38CAD10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5C14C8-7E11-42FD-8B25-BE84DD31C1B9}" type="datetimeFigureOut">
              <a:rPr lang="pt-BR" smtClean="0"/>
              <a:t>10/07/2026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541713" y="946150"/>
            <a:ext cx="3609975" cy="25542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1069975" y="3643313"/>
            <a:ext cx="8553450" cy="29797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718978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6057900" y="718978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E0545-A5CC-4B25-8073-03CEC709F2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9627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481" y="2346452"/>
            <a:ext cx="9094788" cy="15895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962" y="4238752"/>
            <a:ext cx="7489825" cy="1892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987" y="1740916"/>
            <a:ext cx="4654391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10371" y="1740916"/>
            <a:ext cx="4654391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5" y="6720587"/>
            <a:ext cx="981710" cy="67310"/>
          </a:xfrm>
          <a:custGeom>
            <a:avLst/>
            <a:gdLst/>
            <a:ahLst/>
            <a:cxnLst/>
            <a:rect l="l" t="t" r="r" b="b"/>
            <a:pathLst>
              <a:path w="981710" h="67309">
                <a:moveTo>
                  <a:pt x="981456" y="0"/>
                </a:moveTo>
                <a:lnTo>
                  <a:pt x="0" y="0"/>
                </a:lnTo>
                <a:lnTo>
                  <a:pt x="0" y="67067"/>
                </a:lnTo>
                <a:lnTo>
                  <a:pt x="981456" y="67067"/>
                </a:lnTo>
                <a:lnTo>
                  <a:pt x="981456" y="0"/>
                </a:lnTo>
                <a:close/>
              </a:path>
            </a:pathLst>
          </a:custGeom>
          <a:solidFill>
            <a:srgbClr val="38B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723129" y="6720587"/>
            <a:ext cx="5969635" cy="67310"/>
          </a:xfrm>
          <a:custGeom>
            <a:avLst/>
            <a:gdLst/>
            <a:ahLst/>
            <a:cxnLst/>
            <a:rect l="l" t="t" r="r" b="b"/>
            <a:pathLst>
              <a:path w="5969634" h="67309">
                <a:moveTo>
                  <a:pt x="5969508" y="0"/>
                </a:moveTo>
                <a:lnTo>
                  <a:pt x="0" y="0"/>
                </a:lnTo>
                <a:lnTo>
                  <a:pt x="0" y="67067"/>
                </a:lnTo>
                <a:lnTo>
                  <a:pt x="5969508" y="67067"/>
                </a:lnTo>
                <a:lnTo>
                  <a:pt x="5969508" y="0"/>
                </a:lnTo>
                <a:close/>
              </a:path>
            </a:pathLst>
          </a:custGeom>
          <a:solidFill>
            <a:srgbClr val="38B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35904" y="2574162"/>
            <a:ext cx="3347212" cy="14810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987" y="1740916"/>
            <a:ext cx="9629775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7915" y="7039356"/>
            <a:ext cx="3423920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987" y="7039356"/>
            <a:ext cx="2460942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703820" y="7039356"/>
            <a:ext cx="2460942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contato@awfd.com.br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4.jpe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4">
            <a:extLst>
              <a:ext uri="{FF2B5EF4-FFF2-40B4-BE49-F238E27FC236}">
                <a16:creationId xmlns:a16="http://schemas.microsoft.com/office/drawing/2014/main" id="{02E451AE-9A81-3239-8EDE-D82090B51A8D}"/>
              </a:ext>
            </a:extLst>
          </p:cNvPr>
          <p:cNvSpPr/>
          <p:nvPr/>
        </p:nvSpPr>
        <p:spPr>
          <a:xfrm>
            <a:off x="635" y="5308600"/>
            <a:ext cx="10692765" cy="1265091"/>
          </a:xfrm>
          <a:custGeom>
            <a:avLst/>
            <a:gdLst/>
            <a:ahLst/>
            <a:cxnLst/>
            <a:rect l="l" t="t" r="r" b="b"/>
            <a:pathLst>
              <a:path w="10692765" h="67309">
                <a:moveTo>
                  <a:pt x="10692384" y="0"/>
                </a:moveTo>
                <a:lnTo>
                  <a:pt x="0" y="0"/>
                </a:lnTo>
                <a:lnTo>
                  <a:pt x="0" y="67055"/>
                </a:lnTo>
                <a:lnTo>
                  <a:pt x="10692384" y="67055"/>
                </a:lnTo>
                <a:lnTo>
                  <a:pt x="10692384" y="0"/>
                </a:lnTo>
                <a:close/>
              </a:path>
            </a:pathLst>
          </a:custGeom>
          <a:solidFill>
            <a:srgbClr val="38B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7213600"/>
            <a:ext cx="10692765" cy="67310"/>
          </a:xfrm>
          <a:custGeom>
            <a:avLst/>
            <a:gdLst/>
            <a:ahLst/>
            <a:cxnLst/>
            <a:rect l="l" t="t" r="r" b="b"/>
            <a:pathLst>
              <a:path w="10692765" h="67309">
                <a:moveTo>
                  <a:pt x="10692384" y="0"/>
                </a:moveTo>
                <a:lnTo>
                  <a:pt x="0" y="0"/>
                </a:lnTo>
                <a:lnTo>
                  <a:pt x="0" y="67055"/>
                </a:lnTo>
                <a:lnTo>
                  <a:pt x="10692384" y="67055"/>
                </a:lnTo>
                <a:lnTo>
                  <a:pt x="10692384" y="0"/>
                </a:lnTo>
                <a:close/>
              </a:path>
            </a:pathLst>
          </a:custGeom>
          <a:solidFill>
            <a:srgbClr val="38B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Imagem 16" descr="Desenho de um círculo&#10;&#10;O conteúdo gerado por IA pode estar incorreto.">
            <a:extLst>
              <a:ext uri="{FF2B5EF4-FFF2-40B4-BE49-F238E27FC236}">
                <a16:creationId xmlns:a16="http://schemas.microsoft.com/office/drawing/2014/main" id="{75ACD907-4934-56FB-5EA4-3D0C0692D5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133" y="430460"/>
            <a:ext cx="2262767" cy="2256033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C812DC07-6CA9-97D4-F805-8A16BE693CB4}"/>
              </a:ext>
            </a:extLst>
          </p:cNvPr>
          <p:cNvSpPr txBox="1"/>
          <p:nvPr/>
        </p:nvSpPr>
        <p:spPr>
          <a:xfrm>
            <a:off x="393700" y="5308600"/>
            <a:ext cx="10134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29385">
              <a:lnSpc>
                <a:spcPct val="100000"/>
              </a:lnSpc>
              <a:spcBef>
                <a:spcPts val="1515"/>
              </a:spcBef>
            </a:pPr>
            <a:r>
              <a:rPr lang="pt-BR" sz="3200" b="1" dirty="0">
                <a:solidFill>
                  <a:srgbClr val="312682"/>
                </a:solidFill>
                <a:latin typeface="Arial"/>
                <a:cs typeface="Arial"/>
              </a:rPr>
              <a:t>AWFD SOLUÇÕES AMBIENTAIS LTDA</a:t>
            </a:r>
            <a:r>
              <a:rPr lang="pt-BR" sz="3200" b="1" dirty="0">
                <a:latin typeface="Arial"/>
                <a:cs typeface="Arial"/>
              </a:rPr>
              <a:t>.</a:t>
            </a:r>
            <a:endParaRPr lang="pt-BR" sz="3200" dirty="0">
              <a:latin typeface="Arial"/>
              <a:cs typeface="Arial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1464C76-0D14-60B3-CFAB-994E22388892}"/>
              </a:ext>
            </a:extLst>
          </p:cNvPr>
          <p:cNvSpPr txBox="1"/>
          <p:nvPr/>
        </p:nvSpPr>
        <p:spPr>
          <a:xfrm>
            <a:off x="787081" y="6080780"/>
            <a:ext cx="91186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1515"/>
              </a:spcBef>
            </a:pPr>
            <a:r>
              <a:rPr lang="pt-BR" sz="2800" b="1" dirty="0">
                <a:solidFill>
                  <a:srgbClr val="312682"/>
                </a:solidFill>
                <a:latin typeface="Arial"/>
                <a:cs typeface="Arial"/>
              </a:rPr>
              <a:t>A sua solução pra o tratamento de água e efluentes </a:t>
            </a:r>
            <a:endParaRPr lang="pt-BR" sz="2800" dirty="0">
              <a:latin typeface="Arial"/>
              <a:cs typeface="Arial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0FC4488-910F-F6DB-580C-F41AA64DD270}"/>
              </a:ext>
            </a:extLst>
          </p:cNvPr>
          <p:cNvSpPr txBox="1"/>
          <p:nvPr/>
        </p:nvSpPr>
        <p:spPr>
          <a:xfrm>
            <a:off x="1037554" y="6604000"/>
            <a:ext cx="8617656" cy="563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Industrial • Doméstico • Hospitalar • Aterros Sanitários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C0B00ABA-F0F3-9A5B-6569-761780695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077" y="288290"/>
            <a:ext cx="3702474" cy="483290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7741321-7493-8694-46A8-466629313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>
            <a:extLst>
              <a:ext uri="{FF2B5EF4-FFF2-40B4-BE49-F238E27FC236}">
                <a16:creationId xmlns:a16="http://schemas.microsoft.com/office/drawing/2014/main" id="{DFED5521-0734-FB54-91B5-412897C587AC}"/>
              </a:ext>
            </a:extLst>
          </p:cNvPr>
          <p:cNvSpPr/>
          <p:nvPr/>
        </p:nvSpPr>
        <p:spPr>
          <a:xfrm>
            <a:off x="0" y="6720333"/>
            <a:ext cx="2133600" cy="67310"/>
          </a:xfrm>
          <a:custGeom>
            <a:avLst/>
            <a:gdLst/>
            <a:ahLst/>
            <a:cxnLst/>
            <a:rect l="l" t="t" r="r" b="b"/>
            <a:pathLst>
              <a:path w="2133600" h="67309">
                <a:moveTo>
                  <a:pt x="2133347" y="0"/>
                </a:moveTo>
                <a:lnTo>
                  <a:pt x="0" y="0"/>
                </a:lnTo>
                <a:lnTo>
                  <a:pt x="0" y="67067"/>
                </a:lnTo>
                <a:lnTo>
                  <a:pt x="2133347" y="67067"/>
                </a:lnTo>
                <a:lnTo>
                  <a:pt x="2133347" y="0"/>
                </a:lnTo>
                <a:close/>
              </a:path>
            </a:pathLst>
          </a:custGeom>
          <a:solidFill>
            <a:srgbClr val="38B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>
            <a:extLst>
              <a:ext uri="{FF2B5EF4-FFF2-40B4-BE49-F238E27FC236}">
                <a16:creationId xmlns:a16="http://schemas.microsoft.com/office/drawing/2014/main" id="{024C7F67-94A8-AD78-5B72-767C613CB4C7}"/>
              </a:ext>
            </a:extLst>
          </p:cNvPr>
          <p:cNvGrpSpPr/>
          <p:nvPr/>
        </p:nvGrpSpPr>
        <p:grpSpPr>
          <a:xfrm>
            <a:off x="2096183" y="6720333"/>
            <a:ext cx="8531860" cy="558165"/>
            <a:chOff x="2132405" y="6710927"/>
            <a:chExt cx="8531860" cy="558165"/>
          </a:xfrm>
        </p:grpSpPr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A530FD4F-6C6A-C930-1C46-E301DEF93D4C}"/>
                </a:ext>
              </a:extLst>
            </p:cNvPr>
            <p:cNvSpPr/>
            <p:nvPr/>
          </p:nvSpPr>
          <p:spPr>
            <a:xfrm>
              <a:off x="3848810" y="6710927"/>
              <a:ext cx="6815455" cy="67310"/>
            </a:xfrm>
            <a:custGeom>
              <a:avLst/>
              <a:gdLst/>
              <a:ahLst/>
              <a:cxnLst/>
              <a:rect l="l" t="t" r="r" b="b"/>
              <a:pathLst>
                <a:path w="6815455" h="67309">
                  <a:moveTo>
                    <a:pt x="6815328" y="0"/>
                  </a:moveTo>
                  <a:lnTo>
                    <a:pt x="0" y="0"/>
                  </a:lnTo>
                  <a:lnTo>
                    <a:pt x="0" y="67067"/>
                  </a:lnTo>
                  <a:lnTo>
                    <a:pt x="6815328" y="67067"/>
                  </a:lnTo>
                  <a:lnTo>
                    <a:pt x="6815328" y="0"/>
                  </a:lnTo>
                  <a:close/>
                </a:path>
              </a:pathLst>
            </a:custGeom>
            <a:solidFill>
              <a:srgbClr val="38B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4D97649E-755D-824C-DDFC-350F90416AE0}"/>
                </a:ext>
              </a:extLst>
            </p:cNvPr>
            <p:cNvSpPr/>
            <p:nvPr/>
          </p:nvSpPr>
          <p:spPr>
            <a:xfrm>
              <a:off x="2132405" y="6710927"/>
              <a:ext cx="1716405" cy="558165"/>
            </a:xfrm>
            <a:custGeom>
              <a:avLst/>
              <a:gdLst/>
              <a:ahLst/>
              <a:cxnLst/>
              <a:rect l="l" t="t" r="r" b="b"/>
              <a:pathLst>
                <a:path w="1716404" h="558165">
                  <a:moveTo>
                    <a:pt x="1716024" y="0"/>
                  </a:moveTo>
                  <a:lnTo>
                    <a:pt x="0" y="0"/>
                  </a:lnTo>
                  <a:lnTo>
                    <a:pt x="0" y="557783"/>
                  </a:lnTo>
                  <a:lnTo>
                    <a:pt x="1716024" y="557783"/>
                  </a:lnTo>
                  <a:lnTo>
                    <a:pt x="1716024" y="0"/>
                  </a:lnTo>
                  <a:close/>
                </a:path>
              </a:pathLst>
            </a:custGeom>
            <a:solidFill>
              <a:srgbClr val="3126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00954BED-5219-3923-2959-24B7FCB4550B}"/>
              </a:ext>
            </a:extLst>
          </p:cNvPr>
          <p:cNvSpPr/>
          <p:nvPr/>
        </p:nvSpPr>
        <p:spPr>
          <a:xfrm>
            <a:off x="7594333" y="400025"/>
            <a:ext cx="1716405" cy="558165"/>
          </a:xfrm>
          <a:custGeom>
            <a:avLst/>
            <a:gdLst/>
            <a:ahLst/>
            <a:cxnLst/>
            <a:rect l="l" t="t" r="r" b="b"/>
            <a:pathLst>
              <a:path w="1716404" h="558165">
                <a:moveTo>
                  <a:pt x="1716024" y="0"/>
                </a:moveTo>
                <a:lnTo>
                  <a:pt x="0" y="0"/>
                </a:lnTo>
                <a:lnTo>
                  <a:pt x="0" y="557784"/>
                </a:lnTo>
                <a:lnTo>
                  <a:pt x="1716024" y="557784"/>
                </a:lnTo>
                <a:lnTo>
                  <a:pt x="1716024" y="0"/>
                </a:lnTo>
                <a:close/>
              </a:path>
            </a:pathLst>
          </a:custGeom>
          <a:solidFill>
            <a:srgbClr val="31268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>
            <a:extLst>
              <a:ext uri="{FF2B5EF4-FFF2-40B4-BE49-F238E27FC236}">
                <a16:creationId xmlns:a16="http://schemas.microsoft.com/office/drawing/2014/main" id="{01C122DA-5130-0190-C414-961CC77628AD}"/>
              </a:ext>
            </a:extLst>
          </p:cNvPr>
          <p:cNvGrpSpPr/>
          <p:nvPr/>
        </p:nvGrpSpPr>
        <p:grpSpPr>
          <a:xfrm>
            <a:off x="241300" y="93346"/>
            <a:ext cx="838200" cy="688212"/>
            <a:chOff x="-28193" y="1841246"/>
            <a:chExt cx="1609090" cy="1938655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B47D2440-39A1-592F-468A-5B35D65C56C9}"/>
                </a:ext>
              </a:extLst>
            </p:cNvPr>
            <p:cNvSpPr/>
            <p:nvPr/>
          </p:nvSpPr>
          <p:spPr>
            <a:xfrm>
              <a:off x="0" y="3723386"/>
              <a:ext cx="1553210" cy="56515"/>
            </a:xfrm>
            <a:custGeom>
              <a:avLst/>
              <a:gdLst/>
              <a:ahLst/>
              <a:cxnLst/>
              <a:rect l="l" t="t" r="r" b="b"/>
              <a:pathLst>
                <a:path w="1553210" h="56514">
                  <a:moveTo>
                    <a:pt x="1552702" y="0"/>
                  </a:moveTo>
                  <a:lnTo>
                    <a:pt x="0" y="0"/>
                  </a:lnTo>
                  <a:lnTo>
                    <a:pt x="0" y="56386"/>
                  </a:lnTo>
                  <a:lnTo>
                    <a:pt x="1552702" y="56386"/>
                  </a:lnTo>
                  <a:lnTo>
                    <a:pt x="1552702" y="0"/>
                  </a:lnTo>
                  <a:close/>
                </a:path>
              </a:pathLst>
            </a:custGeom>
            <a:solidFill>
              <a:srgbClr val="3AA7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F149724D-B321-187D-70A7-6217DFA121F4}"/>
                </a:ext>
              </a:extLst>
            </p:cNvPr>
            <p:cNvSpPr/>
            <p:nvPr/>
          </p:nvSpPr>
          <p:spPr>
            <a:xfrm>
              <a:off x="0" y="1869439"/>
              <a:ext cx="1553210" cy="1882139"/>
            </a:xfrm>
            <a:custGeom>
              <a:avLst/>
              <a:gdLst/>
              <a:ahLst/>
              <a:cxnLst/>
              <a:rect l="l" t="t" r="r" b="b"/>
              <a:pathLst>
                <a:path w="1553210" h="1882139">
                  <a:moveTo>
                    <a:pt x="0" y="0"/>
                  </a:moveTo>
                  <a:lnTo>
                    <a:pt x="1552702" y="0"/>
                  </a:lnTo>
                  <a:lnTo>
                    <a:pt x="1552702" y="1882139"/>
                  </a:lnTo>
                </a:path>
              </a:pathLst>
            </a:custGeom>
            <a:ln w="56386">
              <a:solidFill>
                <a:srgbClr val="3AA7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>
            <a:extLst>
              <a:ext uri="{FF2B5EF4-FFF2-40B4-BE49-F238E27FC236}">
                <a16:creationId xmlns:a16="http://schemas.microsoft.com/office/drawing/2014/main" id="{F9F4D5EA-1DE8-B668-F3BF-7C34FC6E295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3776" y="965200"/>
            <a:ext cx="5893524" cy="5129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t-BR" sz="3250" b="1" i="1" spc="140" dirty="0">
                <a:solidFill>
                  <a:srgbClr val="38B548"/>
                </a:solidFill>
              </a:rPr>
              <a:t>MODELO DE NEGÓCIO</a:t>
            </a:r>
            <a:endParaRPr sz="3250" b="1" i="1" dirty="0"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EA98B12A-DCD0-CBC4-3665-E6854903FF97}"/>
              </a:ext>
            </a:extLst>
          </p:cNvPr>
          <p:cNvSpPr txBox="1"/>
          <p:nvPr/>
        </p:nvSpPr>
        <p:spPr>
          <a:xfrm>
            <a:off x="241300" y="2184400"/>
            <a:ext cx="6023664" cy="442281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5080" indent="-457200">
              <a:lnSpc>
                <a:spcPct val="131700"/>
              </a:lnSpc>
              <a:spcBef>
                <a:spcPts val="105"/>
              </a:spcBef>
              <a:buAutoNum type="arabicPeriod"/>
            </a:pPr>
            <a:r>
              <a:rPr lang="pt-BR" sz="2400" dirty="0">
                <a:solidFill>
                  <a:srgbClr val="56585B"/>
                </a:solidFill>
                <a:latin typeface="Lucida Sans Unicode"/>
                <a:cs typeface="Lucida Sans Unicode"/>
              </a:rPr>
              <a:t>Fornecimento dos equipamentos e da tecnologia</a:t>
            </a:r>
          </a:p>
          <a:p>
            <a:pPr marL="12700" marR="5080">
              <a:lnSpc>
                <a:spcPct val="131700"/>
              </a:lnSpc>
              <a:spcBef>
                <a:spcPts val="105"/>
              </a:spcBef>
            </a:pPr>
            <a:endParaRPr lang="pt-BR" sz="2400" dirty="0">
              <a:solidFill>
                <a:srgbClr val="56585B"/>
              </a:solidFill>
              <a:latin typeface="Lucida Sans Unicode"/>
              <a:cs typeface="Lucida Sans Unicode"/>
            </a:endParaRPr>
          </a:p>
          <a:p>
            <a:pPr marL="12700" marR="5080">
              <a:lnSpc>
                <a:spcPct val="131700"/>
              </a:lnSpc>
              <a:spcBef>
                <a:spcPts val="105"/>
              </a:spcBef>
            </a:pPr>
            <a:r>
              <a:rPr lang="pt-BR" sz="2400" dirty="0">
                <a:solidFill>
                  <a:srgbClr val="56585B"/>
                </a:solidFill>
                <a:latin typeface="Lucida Sans Unicode"/>
                <a:cs typeface="Lucida Sans Unicode"/>
              </a:rPr>
              <a:t>2. Sem investimento inicial pelo cliente, todo o CAPEX é por nossa conta</a:t>
            </a:r>
          </a:p>
          <a:p>
            <a:pPr marL="12700" marR="5080">
              <a:lnSpc>
                <a:spcPct val="131700"/>
              </a:lnSpc>
              <a:spcBef>
                <a:spcPts val="105"/>
              </a:spcBef>
            </a:pPr>
            <a:endParaRPr lang="pt-BR" sz="2400" dirty="0">
              <a:solidFill>
                <a:srgbClr val="56585B"/>
              </a:solidFill>
              <a:latin typeface="Lucida Sans Unicode"/>
              <a:cs typeface="Lucida Sans Unicode"/>
            </a:endParaRPr>
          </a:p>
          <a:p>
            <a:pPr marL="12700" marR="5080">
              <a:lnSpc>
                <a:spcPct val="131700"/>
              </a:lnSpc>
              <a:spcBef>
                <a:spcPts val="105"/>
              </a:spcBef>
            </a:pPr>
            <a:r>
              <a:rPr lang="pt-BR" sz="2400" dirty="0">
                <a:solidFill>
                  <a:srgbClr val="56585B"/>
                </a:solidFill>
                <a:latin typeface="Lucida Sans Unicode"/>
                <a:cs typeface="Lucida Sans Unicode"/>
              </a:rPr>
              <a:t>3. Locação de estação com manutenção e responsabilidade técnica da AWFD durante toda a vigência do contrato.</a:t>
            </a:r>
          </a:p>
        </p:txBody>
      </p:sp>
      <p:pic>
        <p:nvPicPr>
          <p:cNvPr id="20" name="Imagem 19" descr="Uma imagem contendo no interior, quarto, grande, mesa&#10;&#10;O conteúdo gerado por IA pode estar incorreto.">
            <a:extLst>
              <a:ext uri="{FF2B5EF4-FFF2-40B4-BE49-F238E27FC236}">
                <a16:creationId xmlns:a16="http://schemas.microsoft.com/office/drawing/2014/main" id="{940078D7-9403-30AD-D1A9-4043A33480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364" y="604716"/>
            <a:ext cx="4218675" cy="5624900"/>
          </a:xfrm>
          <a:prstGeom prst="rect">
            <a:avLst/>
          </a:prstGeom>
        </p:spPr>
      </p:pic>
      <p:pic>
        <p:nvPicPr>
          <p:cNvPr id="21" name="Imagem 20" descr="Desenho de um círculo&#10;&#10;O conteúdo gerado por IA pode estar incorreto.">
            <a:extLst>
              <a:ext uri="{FF2B5EF4-FFF2-40B4-BE49-F238E27FC236}">
                <a16:creationId xmlns:a16="http://schemas.microsoft.com/office/drawing/2014/main" id="{03DCD260-D2B0-10CB-C87E-D7EE919D24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309" y="6835872"/>
            <a:ext cx="691730" cy="68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380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498260E-E4F0-015B-0818-C63129339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>
            <a:extLst>
              <a:ext uri="{FF2B5EF4-FFF2-40B4-BE49-F238E27FC236}">
                <a16:creationId xmlns:a16="http://schemas.microsoft.com/office/drawing/2014/main" id="{C1055380-5101-F32B-B536-33CDF9CA46A7}"/>
              </a:ext>
            </a:extLst>
          </p:cNvPr>
          <p:cNvSpPr/>
          <p:nvPr/>
        </p:nvSpPr>
        <p:spPr>
          <a:xfrm>
            <a:off x="0" y="6720333"/>
            <a:ext cx="2133600" cy="67310"/>
          </a:xfrm>
          <a:custGeom>
            <a:avLst/>
            <a:gdLst/>
            <a:ahLst/>
            <a:cxnLst/>
            <a:rect l="l" t="t" r="r" b="b"/>
            <a:pathLst>
              <a:path w="2133600" h="67309">
                <a:moveTo>
                  <a:pt x="2133347" y="0"/>
                </a:moveTo>
                <a:lnTo>
                  <a:pt x="0" y="0"/>
                </a:lnTo>
                <a:lnTo>
                  <a:pt x="0" y="67067"/>
                </a:lnTo>
                <a:lnTo>
                  <a:pt x="2133347" y="67067"/>
                </a:lnTo>
                <a:lnTo>
                  <a:pt x="2133347" y="0"/>
                </a:lnTo>
                <a:close/>
              </a:path>
            </a:pathLst>
          </a:custGeom>
          <a:solidFill>
            <a:srgbClr val="38B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>
            <a:extLst>
              <a:ext uri="{FF2B5EF4-FFF2-40B4-BE49-F238E27FC236}">
                <a16:creationId xmlns:a16="http://schemas.microsoft.com/office/drawing/2014/main" id="{F49C52B9-65B6-9F77-B266-4CF3E3002FD5}"/>
              </a:ext>
            </a:extLst>
          </p:cNvPr>
          <p:cNvGrpSpPr/>
          <p:nvPr/>
        </p:nvGrpSpPr>
        <p:grpSpPr>
          <a:xfrm>
            <a:off x="2133345" y="6229616"/>
            <a:ext cx="8531860" cy="558165"/>
            <a:chOff x="2133345" y="6229616"/>
            <a:chExt cx="8531860" cy="558165"/>
          </a:xfrm>
        </p:grpSpPr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DAEE82A1-1CA1-C58D-BDDC-E6C48AEAAFE3}"/>
                </a:ext>
              </a:extLst>
            </p:cNvPr>
            <p:cNvSpPr/>
            <p:nvPr/>
          </p:nvSpPr>
          <p:spPr>
            <a:xfrm>
              <a:off x="3849369" y="6720333"/>
              <a:ext cx="6815455" cy="67310"/>
            </a:xfrm>
            <a:custGeom>
              <a:avLst/>
              <a:gdLst/>
              <a:ahLst/>
              <a:cxnLst/>
              <a:rect l="l" t="t" r="r" b="b"/>
              <a:pathLst>
                <a:path w="6815455" h="67309">
                  <a:moveTo>
                    <a:pt x="6815328" y="0"/>
                  </a:moveTo>
                  <a:lnTo>
                    <a:pt x="0" y="0"/>
                  </a:lnTo>
                  <a:lnTo>
                    <a:pt x="0" y="67067"/>
                  </a:lnTo>
                  <a:lnTo>
                    <a:pt x="6815328" y="67067"/>
                  </a:lnTo>
                  <a:lnTo>
                    <a:pt x="6815328" y="0"/>
                  </a:lnTo>
                  <a:close/>
                </a:path>
              </a:pathLst>
            </a:custGeom>
            <a:solidFill>
              <a:srgbClr val="38B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614BD850-F8A2-D731-EED5-9726F25BF9C0}"/>
                </a:ext>
              </a:extLst>
            </p:cNvPr>
            <p:cNvSpPr/>
            <p:nvPr/>
          </p:nvSpPr>
          <p:spPr>
            <a:xfrm>
              <a:off x="2133345" y="6229616"/>
              <a:ext cx="1716405" cy="558165"/>
            </a:xfrm>
            <a:custGeom>
              <a:avLst/>
              <a:gdLst/>
              <a:ahLst/>
              <a:cxnLst/>
              <a:rect l="l" t="t" r="r" b="b"/>
              <a:pathLst>
                <a:path w="1716404" h="558165">
                  <a:moveTo>
                    <a:pt x="1716024" y="0"/>
                  </a:moveTo>
                  <a:lnTo>
                    <a:pt x="0" y="0"/>
                  </a:lnTo>
                  <a:lnTo>
                    <a:pt x="0" y="557783"/>
                  </a:lnTo>
                  <a:lnTo>
                    <a:pt x="1716024" y="557783"/>
                  </a:lnTo>
                  <a:lnTo>
                    <a:pt x="1716024" y="0"/>
                  </a:lnTo>
                  <a:close/>
                </a:path>
              </a:pathLst>
            </a:custGeom>
            <a:solidFill>
              <a:srgbClr val="3126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>
            <a:extLst>
              <a:ext uri="{FF2B5EF4-FFF2-40B4-BE49-F238E27FC236}">
                <a16:creationId xmlns:a16="http://schemas.microsoft.com/office/drawing/2014/main" id="{E0A22418-0338-8D5C-1C1C-99E002E61E0F}"/>
              </a:ext>
            </a:extLst>
          </p:cNvPr>
          <p:cNvGrpSpPr/>
          <p:nvPr/>
        </p:nvGrpSpPr>
        <p:grpSpPr>
          <a:xfrm>
            <a:off x="-28193" y="1841246"/>
            <a:ext cx="1609090" cy="1938655"/>
            <a:chOff x="-28193" y="1841246"/>
            <a:chExt cx="1609090" cy="1938655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F7BFA27D-E953-2A18-A131-67DEF56F0035}"/>
                </a:ext>
              </a:extLst>
            </p:cNvPr>
            <p:cNvSpPr/>
            <p:nvPr/>
          </p:nvSpPr>
          <p:spPr>
            <a:xfrm>
              <a:off x="0" y="3723386"/>
              <a:ext cx="1553210" cy="56515"/>
            </a:xfrm>
            <a:custGeom>
              <a:avLst/>
              <a:gdLst/>
              <a:ahLst/>
              <a:cxnLst/>
              <a:rect l="l" t="t" r="r" b="b"/>
              <a:pathLst>
                <a:path w="1553210" h="56514">
                  <a:moveTo>
                    <a:pt x="1552702" y="0"/>
                  </a:moveTo>
                  <a:lnTo>
                    <a:pt x="0" y="0"/>
                  </a:lnTo>
                  <a:lnTo>
                    <a:pt x="0" y="56386"/>
                  </a:lnTo>
                  <a:lnTo>
                    <a:pt x="1552702" y="56386"/>
                  </a:lnTo>
                  <a:lnTo>
                    <a:pt x="1552702" y="0"/>
                  </a:lnTo>
                  <a:close/>
                </a:path>
              </a:pathLst>
            </a:custGeom>
            <a:solidFill>
              <a:srgbClr val="3AA7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A36C9AC1-D8D7-351C-2BA6-FB7FC8A5B2B5}"/>
                </a:ext>
              </a:extLst>
            </p:cNvPr>
            <p:cNvSpPr/>
            <p:nvPr/>
          </p:nvSpPr>
          <p:spPr>
            <a:xfrm>
              <a:off x="0" y="1869439"/>
              <a:ext cx="1553210" cy="1882139"/>
            </a:xfrm>
            <a:custGeom>
              <a:avLst/>
              <a:gdLst/>
              <a:ahLst/>
              <a:cxnLst/>
              <a:rect l="l" t="t" r="r" b="b"/>
              <a:pathLst>
                <a:path w="1553210" h="1882139">
                  <a:moveTo>
                    <a:pt x="0" y="0"/>
                  </a:moveTo>
                  <a:lnTo>
                    <a:pt x="1552702" y="0"/>
                  </a:lnTo>
                  <a:lnTo>
                    <a:pt x="1552702" y="1882139"/>
                  </a:lnTo>
                </a:path>
              </a:pathLst>
            </a:custGeom>
            <a:ln w="56386">
              <a:solidFill>
                <a:srgbClr val="3AA7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>
            <a:extLst>
              <a:ext uri="{FF2B5EF4-FFF2-40B4-BE49-F238E27FC236}">
                <a16:creationId xmlns:a16="http://schemas.microsoft.com/office/drawing/2014/main" id="{4D7BE526-DBC1-B180-AB89-39FFAFD105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45019" y="1346200"/>
            <a:ext cx="4800600" cy="10130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3250" spc="140" dirty="0">
                <a:solidFill>
                  <a:srgbClr val="38B548"/>
                </a:solidFill>
              </a:rPr>
              <a:t>Estação de tratamento de água</a:t>
            </a:r>
            <a:endParaRPr sz="3250" dirty="0"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5CCB0DD0-1885-8B2F-58CE-E799E474FF83}"/>
              </a:ext>
            </a:extLst>
          </p:cNvPr>
          <p:cNvSpPr txBox="1"/>
          <p:nvPr/>
        </p:nvSpPr>
        <p:spPr>
          <a:xfrm>
            <a:off x="5545019" y="2358545"/>
            <a:ext cx="4800600" cy="9688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31700"/>
              </a:lnSpc>
              <a:spcBef>
                <a:spcPts val="105"/>
              </a:spcBef>
            </a:pPr>
            <a:r>
              <a:rPr lang="pt-BR" sz="1600" dirty="0">
                <a:solidFill>
                  <a:srgbClr val="56585B"/>
                </a:solidFill>
                <a:latin typeface="Lucida Sans Unicode"/>
                <a:cs typeface="Lucida Sans Unicode"/>
              </a:rPr>
              <a:t>Projeto instalado em Betim/MG, em parque de lazer. Tratamento de água de rio para fins não potáveis, com vazão de 200m³/h.</a:t>
            </a:r>
          </a:p>
        </p:txBody>
      </p:sp>
      <p:pic>
        <p:nvPicPr>
          <p:cNvPr id="21" name="Imagem 20" descr="Desenho de um círculo&#10;&#10;O conteúdo gerado por IA pode estar incorreto.">
            <a:extLst>
              <a:ext uri="{FF2B5EF4-FFF2-40B4-BE49-F238E27FC236}">
                <a16:creationId xmlns:a16="http://schemas.microsoft.com/office/drawing/2014/main" id="{62D84202-37F8-AF5D-2565-C56D73415A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309" y="6835872"/>
            <a:ext cx="691730" cy="689671"/>
          </a:xfrm>
          <a:prstGeom prst="rect">
            <a:avLst/>
          </a:prstGeom>
        </p:spPr>
      </p:pic>
      <p:pic>
        <p:nvPicPr>
          <p:cNvPr id="3" name="Imagem 2" descr="Uma imagem contendo computador&#10;&#10;O conteúdo gerado por IA pode estar incorreto.">
            <a:extLst>
              <a:ext uri="{FF2B5EF4-FFF2-40B4-BE49-F238E27FC236}">
                <a16:creationId xmlns:a16="http://schemas.microsoft.com/office/drawing/2014/main" id="{37A43441-37D0-1A7F-C2C3-0F2072D19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989" y="4851400"/>
            <a:ext cx="4145881" cy="2353948"/>
          </a:xfrm>
          <a:prstGeom prst="rect">
            <a:avLst/>
          </a:prstGeom>
        </p:spPr>
      </p:pic>
      <p:pic>
        <p:nvPicPr>
          <p:cNvPr id="5" name="Imagem 4" descr="Barril de madeira no chão&#10;&#10;O conteúdo gerado por IA pode estar incorreto.">
            <a:extLst>
              <a:ext uri="{FF2B5EF4-FFF2-40B4-BE49-F238E27FC236}">
                <a16:creationId xmlns:a16="http://schemas.microsoft.com/office/drawing/2014/main" id="{C9F6DC0C-1DAC-4F55-360D-1AD5063EF2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401" y="3444239"/>
            <a:ext cx="3427956" cy="4081304"/>
          </a:xfrm>
          <a:prstGeom prst="rect">
            <a:avLst/>
          </a:prstGeom>
        </p:spPr>
      </p:pic>
      <p:pic>
        <p:nvPicPr>
          <p:cNvPr id="19" name="Imagem 18" descr="Uma imagem contendo edifício, ao ar livre, piso, neve&#10;&#10;O conteúdo gerado por IA pode estar incorreto.">
            <a:extLst>
              <a:ext uri="{FF2B5EF4-FFF2-40B4-BE49-F238E27FC236}">
                <a16:creationId xmlns:a16="http://schemas.microsoft.com/office/drawing/2014/main" id="{CA495393-ECC4-AD98-29AD-E08E1BFE65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52" y="970136"/>
            <a:ext cx="2796648" cy="3728864"/>
          </a:xfrm>
          <a:prstGeom prst="rect">
            <a:avLst/>
          </a:prstGeom>
        </p:spPr>
      </p:pic>
      <p:pic>
        <p:nvPicPr>
          <p:cNvPr id="12" name="Imagem 11" descr="Onda do mar&#10;&#10;O conteúdo gerado por IA pode estar incorreto.">
            <a:extLst>
              <a:ext uri="{FF2B5EF4-FFF2-40B4-BE49-F238E27FC236}">
                <a16:creationId xmlns:a16="http://schemas.microsoft.com/office/drawing/2014/main" id="{A63EA106-0DF6-DED9-2D87-43CC3E5AE9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753" y="1330324"/>
            <a:ext cx="2386117" cy="3181489"/>
          </a:xfrm>
          <a:prstGeom prst="rect">
            <a:avLst/>
          </a:prstGeom>
        </p:spPr>
      </p:pic>
      <p:sp>
        <p:nvSpPr>
          <p:cNvPr id="2" name="object 17">
            <a:extLst>
              <a:ext uri="{FF2B5EF4-FFF2-40B4-BE49-F238E27FC236}">
                <a16:creationId xmlns:a16="http://schemas.microsoft.com/office/drawing/2014/main" id="{23695667-6913-35FF-18CB-0A068C5FBC50}"/>
              </a:ext>
            </a:extLst>
          </p:cNvPr>
          <p:cNvSpPr txBox="1">
            <a:spLocks/>
          </p:cNvSpPr>
          <p:nvPr/>
        </p:nvSpPr>
        <p:spPr>
          <a:xfrm>
            <a:off x="622300" y="279400"/>
            <a:ext cx="89916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50" b="0" i="0">
                <a:solidFill>
                  <a:schemeClr val="bg1"/>
                </a:solidFill>
                <a:latin typeface="Lucida Sans Unicode"/>
                <a:ea typeface="+mj-ea"/>
                <a:cs typeface="Lucida Sans Unicode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pt-BR" sz="2800" i="1" spc="140" dirty="0">
                <a:highlight>
                  <a:srgbClr val="008000"/>
                </a:highlight>
              </a:rPr>
              <a:t>Algumas Unidades Implantadas</a:t>
            </a:r>
            <a:endParaRPr lang="pt-BR" sz="2800" i="1" dirty="0">
              <a:highlight>
                <a:srgbClr val="008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292020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F5FA821-88C1-2CAB-7460-236E7206A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>
            <a:extLst>
              <a:ext uri="{FF2B5EF4-FFF2-40B4-BE49-F238E27FC236}">
                <a16:creationId xmlns:a16="http://schemas.microsoft.com/office/drawing/2014/main" id="{4AA230B4-4691-0C5A-6EFC-1C07BE2C3117}"/>
              </a:ext>
            </a:extLst>
          </p:cNvPr>
          <p:cNvSpPr/>
          <p:nvPr/>
        </p:nvSpPr>
        <p:spPr>
          <a:xfrm>
            <a:off x="0" y="6720333"/>
            <a:ext cx="2133600" cy="67310"/>
          </a:xfrm>
          <a:custGeom>
            <a:avLst/>
            <a:gdLst/>
            <a:ahLst/>
            <a:cxnLst/>
            <a:rect l="l" t="t" r="r" b="b"/>
            <a:pathLst>
              <a:path w="2133600" h="67309">
                <a:moveTo>
                  <a:pt x="2133347" y="0"/>
                </a:moveTo>
                <a:lnTo>
                  <a:pt x="0" y="0"/>
                </a:lnTo>
                <a:lnTo>
                  <a:pt x="0" y="67067"/>
                </a:lnTo>
                <a:lnTo>
                  <a:pt x="2133347" y="67067"/>
                </a:lnTo>
                <a:lnTo>
                  <a:pt x="2133347" y="0"/>
                </a:lnTo>
                <a:close/>
              </a:path>
            </a:pathLst>
          </a:custGeom>
          <a:solidFill>
            <a:srgbClr val="38B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>
            <a:extLst>
              <a:ext uri="{FF2B5EF4-FFF2-40B4-BE49-F238E27FC236}">
                <a16:creationId xmlns:a16="http://schemas.microsoft.com/office/drawing/2014/main" id="{48133105-2379-542A-7547-D6AE1CD8E738}"/>
              </a:ext>
            </a:extLst>
          </p:cNvPr>
          <p:cNvGrpSpPr/>
          <p:nvPr/>
        </p:nvGrpSpPr>
        <p:grpSpPr>
          <a:xfrm>
            <a:off x="2102308" y="6720195"/>
            <a:ext cx="8562517" cy="558165"/>
            <a:chOff x="2102307" y="6720333"/>
            <a:chExt cx="8562517" cy="558165"/>
          </a:xfrm>
        </p:grpSpPr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F164636A-F035-1A33-4640-99D4882BF3D3}"/>
                </a:ext>
              </a:extLst>
            </p:cNvPr>
            <p:cNvSpPr/>
            <p:nvPr/>
          </p:nvSpPr>
          <p:spPr>
            <a:xfrm>
              <a:off x="3849369" y="6720333"/>
              <a:ext cx="6815455" cy="67310"/>
            </a:xfrm>
            <a:custGeom>
              <a:avLst/>
              <a:gdLst/>
              <a:ahLst/>
              <a:cxnLst/>
              <a:rect l="l" t="t" r="r" b="b"/>
              <a:pathLst>
                <a:path w="6815455" h="67309">
                  <a:moveTo>
                    <a:pt x="6815328" y="0"/>
                  </a:moveTo>
                  <a:lnTo>
                    <a:pt x="0" y="0"/>
                  </a:lnTo>
                  <a:lnTo>
                    <a:pt x="0" y="67067"/>
                  </a:lnTo>
                  <a:lnTo>
                    <a:pt x="6815328" y="67067"/>
                  </a:lnTo>
                  <a:lnTo>
                    <a:pt x="6815328" y="0"/>
                  </a:lnTo>
                  <a:close/>
                </a:path>
              </a:pathLst>
            </a:custGeom>
            <a:solidFill>
              <a:srgbClr val="38B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8E46D2FF-1085-7D90-7849-B4170C243AD8}"/>
                </a:ext>
              </a:extLst>
            </p:cNvPr>
            <p:cNvSpPr/>
            <p:nvPr/>
          </p:nvSpPr>
          <p:spPr>
            <a:xfrm>
              <a:off x="2102307" y="6720333"/>
              <a:ext cx="1796592" cy="558165"/>
            </a:xfrm>
            <a:custGeom>
              <a:avLst/>
              <a:gdLst/>
              <a:ahLst/>
              <a:cxnLst/>
              <a:rect l="l" t="t" r="r" b="b"/>
              <a:pathLst>
                <a:path w="1716404" h="558165">
                  <a:moveTo>
                    <a:pt x="1716024" y="0"/>
                  </a:moveTo>
                  <a:lnTo>
                    <a:pt x="0" y="0"/>
                  </a:lnTo>
                  <a:lnTo>
                    <a:pt x="0" y="557783"/>
                  </a:lnTo>
                  <a:lnTo>
                    <a:pt x="1716024" y="557783"/>
                  </a:lnTo>
                  <a:lnTo>
                    <a:pt x="1716024" y="0"/>
                  </a:lnTo>
                  <a:close/>
                </a:path>
              </a:pathLst>
            </a:custGeom>
            <a:solidFill>
              <a:srgbClr val="3126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4C232769-B7EE-FEEB-3BC6-EF529E2ABF43}"/>
              </a:ext>
            </a:extLst>
          </p:cNvPr>
          <p:cNvSpPr/>
          <p:nvPr/>
        </p:nvSpPr>
        <p:spPr>
          <a:xfrm>
            <a:off x="6398894" y="2863259"/>
            <a:ext cx="1716405" cy="558165"/>
          </a:xfrm>
          <a:custGeom>
            <a:avLst/>
            <a:gdLst/>
            <a:ahLst/>
            <a:cxnLst/>
            <a:rect l="l" t="t" r="r" b="b"/>
            <a:pathLst>
              <a:path w="1716404" h="558165">
                <a:moveTo>
                  <a:pt x="1716024" y="0"/>
                </a:moveTo>
                <a:lnTo>
                  <a:pt x="0" y="0"/>
                </a:lnTo>
                <a:lnTo>
                  <a:pt x="0" y="557784"/>
                </a:lnTo>
                <a:lnTo>
                  <a:pt x="1716024" y="557784"/>
                </a:lnTo>
                <a:lnTo>
                  <a:pt x="1716024" y="0"/>
                </a:lnTo>
                <a:close/>
              </a:path>
            </a:pathLst>
          </a:custGeom>
          <a:solidFill>
            <a:srgbClr val="31268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>
            <a:extLst>
              <a:ext uri="{FF2B5EF4-FFF2-40B4-BE49-F238E27FC236}">
                <a16:creationId xmlns:a16="http://schemas.microsoft.com/office/drawing/2014/main" id="{AE441057-A22A-95BF-FCFF-A7EAFAF01B65}"/>
              </a:ext>
            </a:extLst>
          </p:cNvPr>
          <p:cNvGrpSpPr/>
          <p:nvPr/>
        </p:nvGrpSpPr>
        <p:grpSpPr>
          <a:xfrm>
            <a:off x="-28193" y="1841246"/>
            <a:ext cx="1609090" cy="1938655"/>
            <a:chOff x="-28193" y="1841246"/>
            <a:chExt cx="1609090" cy="1938655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2BC22858-9F24-6388-4BBB-2576BD89863A}"/>
                </a:ext>
              </a:extLst>
            </p:cNvPr>
            <p:cNvSpPr/>
            <p:nvPr/>
          </p:nvSpPr>
          <p:spPr>
            <a:xfrm>
              <a:off x="0" y="3723386"/>
              <a:ext cx="1553210" cy="56515"/>
            </a:xfrm>
            <a:custGeom>
              <a:avLst/>
              <a:gdLst/>
              <a:ahLst/>
              <a:cxnLst/>
              <a:rect l="l" t="t" r="r" b="b"/>
              <a:pathLst>
                <a:path w="1553210" h="56514">
                  <a:moveTo>
                    <a:pt x="1552702" y="0"/>
                  </a:moveTo>
                  <a:lnTo>
                    <a:pt x="0" y="0"/>
                  </a:lnTo>
                  <a:lnTo>
                    <a:pt x="0" y="56386"/>
                  </a:lnTo>
                  <a:lnTo>
                    <a:pt x="1552702" y="56386"/>
                  </a:lnTo>
                  <a:lnTo>
                    <a:pt x="1552702" y="0"/>
                  </a:lnTo>
                  <a:close/>
                </a:path>
              </a:pathLst>
            </a:custGeom>
            <a:solidFill>
              <a:srgbClr val="3AA7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49838B7B-5257-7B41-A214-D84906253A83}"/>
                </a:ext>
              </a:extLst>
            </p:cNvPr>
            <p:cNvSpPr/>
            <p:nvPr/>
          </p:nvSpPr>
          <p:spPr>
            <a:xfrm>
              <a:off x="0" y="1869439"/>
              <a:ext cx="1553210" cy="1882139"/>
            </a:xfrm>
            <a:custGeom>
              <a:avLst/>
              <a:gdLst/>
              <a:ahLst/>
              <a:cxnLst/>
              <a:rect l="l" t="t" r="r" b="b"/>
              <a:pathLst>
                <a:path w="1553210" h="1882139">
                  <a:moveTo>
                    <a:pt x="0" y="0"/>
                  </a:moveTo>
                  <a:lnTo>
                    <a:pt x="1552702" y="0"/>
                  </a:lnTo>
                  <a:lnTo>
                    <a:pt x="1552702" y="1882139"/>
                  </a:lnTo>
                </a:path>
              </a:pathLst>
            </a:custGeom>
            <a:ln w="56386">
              <a:solidFill>
                <a:srgbClr val="3AA7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>
            <a:extLst>
              <a:ext uri="{FF2B5EF4-FFF2-40B4-BE49-F238E27FC236}">
                <a16:creationId xmlns:a16="http://schemas.microsoft.com/office/drawing/2014/main" id="{D4123041-0D1C-41A5-D6A1-918A5F60A5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942702"/>
            <a:ext cx="5091020" cy="10130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3250" spc="140" dirty="0">
                <a:solidFill>
                  <a:srgbClr val="38B548"/>
                </a:solidFill>
              </a:rPr>
              <a:t>Estação de tratamento de chorume</a:t>
            </a:r>
            <a:endParaRPr sz="3250" dirty="0"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65E76945-FA2A-E3FE-DD45-401868EB3B94}"/>
              </a:ext>
            </a:extLst>
          </p:cNvPr>
          <p:cNvSpPr txBox="1"/>
          <p:nvPr/>
        </p:nvSpPr>
        <p:spPr>
          <a:xfrm>
            <a:off x="393700" y="1977545"/>
            <a:ext cx="4800600" cy="96885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31700"/>
              </a:lnSpc>
              <a:spcBef>
                <a:spcPts val="105"/>
              </a:spcBef>
            </a:pPr>
            <a:r>
              <a:rPr lang="pt-BR" sz="1600" dirty="0">
                <a:solidFill>
                  <a:srgbClr val="56585B"/>
                </a:solidFill>
                <a:latin typeface="Lucida Sans Unicode"/>
                <a:cs typeface="Lucida Sans Unicode"/>
              </a:rPr>
              <a:t>Projeto instalado em Santana do Parnaíba/SP, em aterro sanitário. Tratamento de chorume de aterro comum, com vazão de 160m³/dia.</a:t>
            </a:r>
          </a:p>
        </p:txBody>
      </p:sp>
      <p:pic>
        <p:nvPicPr>
          <p:cNvPr id="21" name="Imagem 20" descr="Desenho de um círculo&#10;&#10;O conteúdo gerado por IA pode estar incorreto.">
            <a:extLst>
              <a:ext uri="{FF2B5EF4-FFF2-40B4-BE49-F238E27FC236}">
                <a16:creationId xmlns:a16="http://schemas.microsoft.com/office/drawing/2014/main" id="{EACE6C57-4E53-B9A6-05FE-327C56452B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309" y="6835872"/>
            <a:ext cx="691730" cy="689671"/>
          </a:xfrm>
          <a:prstGeom prst="rect">
            <a:avLst/>
          </a:prstGeom>
        </p:spPr>
      </p:pic>
      <p:pic>
        <p:nvPicPr>
          <p:cNvPr id="4" name="Imagem 3" descr="Uma imagem contendo grama, ao ar livre, parque, campo&#10;&#10;O conteúdo gerado por IA pode estar incorreto.">
            <a:extLst>
              <a:ext uri="{FF2B5EF4-FFF2-40B4-BE49-F238E27FC236}">
                <a16:creationId xmlns:a16="http://schemas.microsoft.com/office/drawing/2014/main" id="{46197618-7020-3D1C-9F55-23FB2F0C2B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673" y="670098"/>
            <a:ext cx="4605251" cy="2504902"/>
          </a:xfrm>
          <a:prstGeom prst="rect">
            <a:avLst/>
          </a:prstGeom>
        </p:spPr>
      </p:pic>
      <p:pic>
        <p:nvPicPr>
          <p:cNvPr id="13" name="Imagem 12" descr="Uma imagem contendo grama, ao ar livre, edifício, casa&#10;&#10;O conteúdo gerado por IA pode estar incorreto.">
            <a:extLst>
              <a:ext uri="{FF2B5EF4-FFF2-40B4-BE49-F238E27FC236}">
                <a16:creationId xmlns:a16="http://schemas.microsoft.com/office/drawing/2014/main" id="{DCBA087E-F4F0-C1F3-5CE5-2E90DC948F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11" y="3074308"/>
            <a:ext cx="4724400" cy="3467100"/>
          </a:xfrm>
          <a:prstGeom prst="rect">
            <a:avLst/>
          </a:prstGeom>
        </p:spPr>
      </p:pic>
      <p:pic>
        <p:nvPicPr>
          <p:cNvPr id="22" name="Imagem 21" descr="Garrafa de vidro azul&#10;&#10;O conteúdo gerado por IA pode estar incorreto.">
            <a:extLst>
              <a:ext uri="{FF2B5EF4-FFF2-40B4-BE49-F238E27FC236}">
                <a16:creationId xmlns:a16="http://schemas.microsoft.com/office/drawing/2014/main" id="{72964163-A977-567E-2A28-DE8D02C423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0436" y="5302084"/>
            <a:ext cx="2519884" cy="1913186"/>
          </a:xfrm>
          <a:prstGeom prst="rect">
            <a:avLst/>
          </a:prstGeom>
        </p:spPr>
      </p:pic>
      <p:pic>
        <p:nvPicPr>
          <p:cNvPr id="24" name="Imagem 23" descr="Campo de terra&#10;&#10;O conteúdo gerado por IA pode estar incorreto.">
            <a:extLst>
              <a:ext uri="{FF2B5EF4-FFF2-40B4-BE49-F238E27FC236}">
                <a16:creationId xmlns:a16="http://schemas.microsoft.com/office/drawing/2014/main" id="{3C910B1A-3FB1-D111-E6BA-800A9BCDBA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5887" y="3264670"/>
            <a:ext cx="3629701" cy="2203493"/>
          </a:xfrm>
          <a:prstGeom prst="rect">
            <a:avLst/>
          </a:prstGeom>
        </p:spPr>
      </p:pic>
      <p:sp>
        <p:nvSpPr>
          <p:cNvPr id="2" name="object 17">
            <a:extLst>
              <a:ext uri="{FF2B5EF4-FFF2-40B4-BE49-F238E27FC236}">
                <a16:creationId xmlns:a16="http://schemas.microsoft.com/office/drawing/2014/main" id="{AA6B8F74-97D8-752B-1A71-43A21AAF5E36}"/>
              </a:ext>
            </a:extLst>
          </p:cNvPr>
          <p:cNvSpPr txBox="1">
            <a:spLocks/>
          </p:cNvSpPr>
          <p:nvPr/>
        </p:nvSpPr>
        <p:spPr>
          <a:xfrm>
            <a:off x="622300" y="127000"/>
            <a:ext cx="89916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50" b="0" i="0">
                <a:solidFill>
                  <a:schemeClr val="bg1"/>
                </a:solidFill>
                <a:latin typeface="Lucida Sans Unicode"/>
                <a:ea typeface="+mj-ea"/>
                <a:cs typeface="Lucida Sans Unicode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pt-BR" sz="2800" i="1" spc="140" dirty="0">
                <a:highlight>
                  <a:srgbClr val="008000"/>
                </a:highlight>
              </a:rPr>
              <a:t>Algumas Unidades Implantadas</a:t>
            </a:r>
            <a:endParaRPr lang="pt-BR" sz="2800" i="1" dirty="0">
              <a:highlight>
                <a:srgbClr val="008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261434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E2C6F48-1638-BA72-0EEB-9A36ADE7A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>
            <a:extLst>
              <a:ext uri="{FF2B5EF4-FFF2-40B4-BE49-F238E27FC236}">
                <a16:creationId xmlns:a16="http://schemas.microsoft.com/office/drawing/2014/main" id="{9E47BE2F-538A-5D26-E25E-7EFF8D989D0E}"/>
              </a:ext>
            </a:extLst>
          </p:cNvPr>
          <p:cNvSpPr/>
          <p:nvPr/>
        </p:nvSpPr>
        <p:spPr>
          <a:xfrm>
            <a:off x="0" y="6720333"/>
            <a:ext cx="2133600" cy="67310"/>
          </a:xfrm>
          <a:custGeom>
            <a:avLst/>
            <a:gdLst/>
            <a:ahLst/>
            <a:cxnLst/>
            <a:rect l="l" t="t" r="r" b="b"/>
            <a:pathLst>
              <a:path w="2133600" h="67309">
                <a:moveTo>
                  <a:pt x="2133347" y="0"/>
                </a:moveTo>
                <a:lnTo>
                  <a:pt x="0" y="0"/>
                </a:lnTo>
                <a:lnTo>
                  <a:pt x="0" y="67067"/>
                </a:lnTo>
                <a:lnTo>
                  <a:pt x="2133347" y="67067"/>
                </a:lnTo>
                <a:lnTo>
                  <a:pt x="2133347" y="0"/>
                </a:lnTo>
                <a:close/>
              </a:path>
            </a:pathLst>
          </a:custGeom>
          <a:solidFill>
            <a:srgbClr val="38B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>
            <a:extLst>
              <a:ext uri="{FF2B5EF4-FFF2-40B4-BE49-F238E27FC236}">
                <a16:creationId xmlns:a16="http://schemas.microsoft.com/office/drawing/2014/main" id="{C676F470-1982-8F63-865D-DACD870BF34E}"/>
              </a:ext>
            </a:extLst>
          </p:cNvPr>
          <p:cNvGrpSpPr/>
          <p:nvPr/>
        </p:nvGrpSpPr>
        <p:grpSpPr>
          <a:xfrm>
            <a:off x="3849370" y="5643275"/>
            <a:ext cx="6815455" cy="1144230"/>
            <a:chOff x="3849369" y="5643413"/>
            <a:chExt cx="6815455" cy="1144230"/>
          </a:xfrm>
        </p:grpSpPr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E8E47D8F-9C52-B164-F55C-891DAD8A8485}"/>
                </a:ext>
              </a:extLst>
            </p:cNvPr>
            <p:cNvSpPr/>
            <p:nvPr/>
          </p:nvSpPr>
          <p:spPr>
            <a:xfrm>
              <a:off x="3849369" y="6720333"/>
              <a:ext cx="6815455" cy="67310"/>
            </a:xfrm>
            <a:custGeom>
              <a:avLst/>
              <a:gdLst/>
              <a:ahLst/>
              <a:cxnLst/>
              <a:rect l="l" t="t" r="r" b="b"/>
              <a:pathLst>
                <a:path w="6815455" h="67309">
                  <a:moveTo>
                    <a:pt x="6815328" y="0"/>
                  </a:moveTo>
                  <a:lnTo>
                    <a:pt x="0" y="0"/>
                  </a:lnTo>
                  <a:lnTo>
                    <a:pt x="0" y="67067"/>
                  </a:lnTo>
                  <a:lnTo>
                    <a:pt x="6815328" y="67067"/>
                  </a:lnTo>
                  <a:lnTo>
                    <a:pt x="6815328" y="0"/>
                  </a:lnTo>
                  <a:close/>
                </a:path>
              </a:pathLst>
            </a:custGeom>
            <a:solidFill>
              <a:srgbClr val="38B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48A44A9E-9C7F-8051-AEFC-7583A020BA82}"/>
                </a:ext>
              </a:extLst>
            </p:cNvPr>
            <p:cNvSpPr/>
            <p:nvPr/>
          </p:nvSpPr>
          <p:spPr>
            <a:xfrm>
              <a:off x="6565899" y="5643413"/>
              <a:ext cx="1716405" cy="558165"/>
            </a:xfrm>
            <a:custGeom>
              <a:avLst/>
              <a:gdLst/>
              <a:ahLst/>
              <a:cxnLst/>
              <a:rect l="l" t="t" r="r" b="b"/>
              <a:pathLst>
                <a:path w="1716404" h="558165">
                  <a:moveTo>
                    <a:pt x="1716024" y="0"/>
                  </a:moveTo>
                  <a:lnTo>
                    <a:pt x="0" y="0"/>
                  </a:lnTo>
                  <a:lnTo>
                    <a:pt x="0" y="557783"/>
                  </a:lnTo>
                  <a:lnTo>
                    <a:pt x="1716024" y="557783"/>
                  </a:lnTo>
                  <a:lnTo>
                    <a:pt x="1716024" y="0"/>
                  </a:lnTo>
                  <a:close/>
                </a:path>
              </a:pathLst>
            </a:custGeom>
            <a:solidFill>
              <a:srgbClr val="3126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C36F3456-27A6-91C8-DFC2-BAA21A853A14}"/>
              </a:ext>
            </a:extLst>
          </p:cNvPr>
          <p:cNvSpPr/>
          <p:nvPr/>
        </p:nvSpPr>
        <p:spPr>
          <a:xfrm>
            <a:off x="6398894" y="2863259"/>
            <a:ext cx="1716405" cy="860127"/>
          </a:xfrm>
          <a:custGeom>
            <a:avLst/>
            <a:gdLst/>
            <a:ahLst/>
            <a:cxnLst/>
            <a:rect l="l" t="t" r="r" b="b"/>
            <a:pathLst>
              <a:path w="1716404" h="558165">
                <a:moveTo>
                  <a:pt x="1716024" y="0"/>
                </a:moveTo>
                <a:lnTo>
                  <a:pt x="0" y="0"/>
                </a:lnTo>
                <a:lnTo>
                  <a:pt x="0" y="557784"/>
                </a:lnTo>
                <a:lnTo>
                  <a:pt x="1716024" y="557784"/>
                </a:lnTo>
                <a:lnTo>
                  <a:pt x="1716024" y="0"/>
                </a:lnTo>
                <a:close/>
              </a:path>
            </a:pathLst>
          </a:custGeom>
          <a:solidFill>
            <a:srgbClr val="31268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>
            <a:extLst>
              <a:ext uri="{FF2B5EF4-FFF2-40B4-BE49-F238E27FC236}">
                <a16:creationId xmlns:a16="http://schemas.microsoft.com/office/drawing/2014/main" id="{B47A6B1D-9411-6EF5-F30E-310CF91EAB8E}"/>
              </a:ext>
            </a:extLst>
          </p:cNvPr>
          <p:cNvGrpSpPr/>
          <p:nvPr/>
        </p:nvGrpSpPr>
        <p:grpSpPr>
          <a:xfrm>
            <a:off x="-28193" y="1841246"/>
            <a:ext cx="1609090" cy="1938655"/>
            <a:chOff x="-28193" y="1841246"/>
            <a:chExt cx="1609090" cy="1938655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C91D4ED5-1B9D-4E74-2064-1B6F9361B4D0}"/>
                </a:ext>
              </a:extLst>
            </p:cNvPr>
            <p:cNvSpPr/>
            <p:nvPr/>
          </p:nvSpPr>
          <p:spPr>
            <a:xfrm>
              <a:off x="0" y="3723386"/>
              <a:ext cx="1553210" cy="56515"/>
            </a:xfrm>
            <a:custGeom>
              <a:avLst/>
              <a:gdLst/>
              <a:ahLst/>
              <a:cxnLst/>
              <a:rect l="l" t="t" r="r" b="b"/>
              <a:pathLst>
                <a:path w="1553210" h="56514">
                  <a:moveTo>
                    <a:pt x="1552702" y="0"/>
                  </a:moveTo>
                  <a:lnTo>
                    <a:pt x="0" y="0"/>
                  </a:lnTo>
                  <a:lnTo>
                    <a:pt x="0" y="56386"/>
                  </a:lnTo>
                  <a:lnTo>
                    <a:pt x="1552702" y="56386"/>
                  </a:lnTo>
                  <a:lnTo>
                    <a:pt x="1552702" y="0"/>
                  </a:lnTo>
                  <a:close/>
                </a:path>
              </a:pathLst>
            </a:custGeom>
            <a:solidFill>
              <a:srgbClr val="3AA7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FB7C763A-8124-AF60-EC02-79A4954781C1}"/>
                </a:ext>
              </a:extLst>
            </p:cNvPr>
            <p:cNvSpPr/>
            <p:nvPr/>
          </p:nvSpPr>
          <p:spPr>
            <a:xfrm>
              <a:off x="0" y="1869439"/>
              <a:ext cx="1553210" cy="1882139"/>
            </a:xfrm>
            <a:custGeom>
              <a:avLst/>
              <a:gdLst/>
              <a:ahLst/>
              <a:cxnLst/>
              <a:rect l="l" t="t" r="r" b="b"/>
              <a:pathLst>
                <a:path w="1553210" h="1882139">
                  <a:moveTo>
                    <a:pt x="0" y="0"/>
                  </a:moveTo>
                  <a:lnTo>
                    <a:pt x="1552702" y="0"/>
                  </a:lnTo>
                  <a:lnTo>
                    <a:pt x="1552702" y="1882139"/>
                  </a:lnTo>
                </a:path>
              </a:pathLst>
            </a:custGeom>
            <a:ln w="56386">
              <a:solidFill>
                <a:srgbClr val="3AA7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>
            <a:extLst>
              <a:ext uri="{FF2B5EF4-FFF2-40B4-BE49-F238E27FC236}">
                <a16:creationId xmlns:a16="http://schemas.microsoft.com/office/drawing/2014/main" id="{191E4700-5938-0C4F-AB2D-5EA063B26B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529498"/>
            <a:ext cx="8915400" cy="10130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3250" spc="140" dirty="0">
                <a:solidFill>
                  <a:srgbClr val="38B548"/>
                </a:solidFill>
              </a:rPr>
              <a:t>Estação de tratamento de efluente industrial</a:t>
            </a:r>
            <a:endParaRPr sz="3250" dirty="0"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0C34408B-6363-EE65-4ACE-6B0971E3DEAD}"/>
              </a:ext>
            </a:extLst>
          </p:cNvPr>
          <p:cNvSpPr txBox="1"/>
          <p:nvPr/>
        </p:nvSpPr>
        <p:spPr>
          <a:xfrm>
            <a:off x="393700" y="1636550"/>
            <a:ext cx="9220200" cy="64383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31700"/>
              </a:lnSpc>
              <a:spcBef>
                <a:spcPts val="105"/>
              </a:spcBef>
            </a:pPr>
            <a:r>
              <a:rPr lang="pt-BR" sz="1600" dirty="0">
                <a:solidFill>
                  <a:srgbClr val="56585B"/>
                </a:solidFill>
                <a:latin typeface="Lucida Sans Unicode"/>
                <a:cs typeface="Lucida Sans Unicode"/>
              </a:rPr>
              <a:t>Projeto instalado em Fortaleza/CE, em lavanderia. Tratamento de efluente industrial, de lavagens de uniformes e vestimentas de diversas indústrias, com vazão de 30m³/hora.</a:t>
            </a:r>
          </a:p>
        </p:txBody>
      </p:sp>
      <p:pic>
        <p:nvPicPr>
          <p:cNvPr id="21" name="Imagem 20" descr="Desenho de um círculo&#10;&#10;O conteúdo gerado por IA pode estar incorreto.">
            <a:extLst>
              <a:ext uri="{FF2B5EF4-FFF2-40B4-BE49-F238E27FC236}">
                <a16:creationId xmlns:a16="http://schemas.microsoft.com/office/drawing/2014/main" id="{14B621C6-9A04-EAA4-CB1F-0C9C1359E3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309" y="6835872"/>
            <a:ext cx="691730" cy="689671"/>
          </a:xfrm>
          <a:prstGeom prst="rect">
            <a:avLst/>
          </a:prstGeom>
        </p:spPr>
      </p:pic>
      <p:pic>
        <p:nvPicPr>
          <p:cNvPr id="3" name="Imagem 2" descr="Uma imagem contendo no interior, mesa, pequeno, balcão&#10;&#10;O conteúdo gerado por IA pode estar incorreto.">
            <a:extLst>
              <a:ext uri="{FF2B5EF4-FFF2-40B4-BE49-F238E27FC236}">
                <a16:creationId xmlns:a16="http://schemas.microsoft.com/office/drawing/2014/main" id="{62E7C594-8C1C-895B-8043-329D9BA30F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7500" y="3632149"/>
            <a:ext cx="6398893" cy="3039679"/>
          </a:xfrm>
          <a:prstGeom prst="rect">
            <a:avLst/>
          </a:prstGeom>
        </p:spPr>
      </p:pic>
      <p:pic>
        <p:nvPicPr>
          <p:cNvPr id="10" name="Imagem 9" descr="Uma imagem contendo no interior, pia, espelho, escova de dentes&#10;&#10;O conteúdo gerado por IA pode estar incorreto.">
            <a:extLst>
              <a:ext uri="{FF2B5EF4-FFF2-40B4-BE49-F238E27FC236}">
                <a16:creationId xmlns:a16="http://schemas.microsoft.com/office/drawing/2014/main" id="{1CD64F69-AD8C-D68B-3020-FEFD125465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00" y="2589258"/>
            <a:ext cx="3278865" cy="2268256"/>
          </a:xfrm>
          <a:prstGeom prst="rect">
            <a:avLst/>
          </a:prstGeom>
        </p:spPr>
      </p:pic>
      <p:pic>
        <p:nvPicPr>
          <p:cNvPr id="19" name="Imagem 18" descr="Uma imagem contendo no interior, coelho, edifício, gato&#10;&#10;O conteúdo gerado por IA pode estar incorreto.">
            <a:extLst>
              <a:ext uri="{FF2B5EF4-FFF2-40B4-BE49-F238E27FC236}">
                <a16:creationId xmlns:a16="http://schemas.microsoft.com/office/drawing/2014/main" id="{97C4B3A9-84EB-0936-4909-51B2615B51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971" y="5254867"/>
            <a:ext cx="2860322" cy="174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0992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901ABBB-E19E-50D6-A0BC-A2C8ABF38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>
            <a:extLst>
              <a:ext uri="{FF2B5EF4-FFF2-40B4-BE49-F238E27FC236}">
                <a16:creationId xmlns:a16="http://schemas.microsoft.com/office/drawing/2014/main" id="{C13EC8A5-322C-3A28-F8A2-78D0B5C1B211}"/>
              </a:ext>
            </a:extLst>
          </p:cNvPr>
          <p:cNvSpPr/>
          <p:nvPr/>
        </p:nvSpPr>
        <p:spPr>
          <a:xfrm>
            <a:off x="0" y="7146290"/>
            <a:ext cx="2133600" cy="67310"/>
          </a:xfrm>
          <a:custGeom>
            <a:avLst/>
            <a:gdLst/>
            <a:ahLst/>
            <a:cxnLst/>
            <a:rect l="l" t="t" r="r" b="b"/>
            <a:pathLst>
              <a:path w="2133600" h="67309">
                <a:moveTo>
                  <a:pt x="2133347" y="0"/>
                </a:moveTo>
                <a:lnTo>
                  <a:pt x="0" y="0"/>
                </a:lnTo>
                <a:lnTo>
                  <a:pt x="0" y="67067"/>
                </a:lnTo>
                <a:lnTo>
                  <a:pt x="2133347" y="67067"/>
                </a:lnTo>
                <a:lnTo>
                  <a:pt x="2133347" y="0"/>
                </a:lnTo>
                <a:close/>
              </a:path>
            </a:pathLst>
          </a:custGeom>
          <a:solidFill>
            <a:srgbClr val="38B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>
            <a:extLst>
              <a:ext uri="{FF2B5EF4-FFF2-40B4-BE49-F238E27FC236}">
                <a16:creationId xmlns:a16="http://schemas.microsoft.com/office/drawing/2014/main" id="{EC2BECBE-8325-993A-5B27-21BAF6D8E4DA}"/>
              </a:ext>
            </a:extLst>
          </p:cNvPr>
          <p:cNvGrpSpPr/>
          <p:nvPr/>
        </p:nvGrpSpPr>
        <p:grpSpPr>
          <a:xfrm>
            <a:off x="2133345" y="6229616"/>
            <a:ext cx="8531479" cy="975094"/>
            <a:chOff x="2133345" y="6229616"/>
            <a:chExt cx="8531479" cy="975094"/>
          </a:xfrm>
        </p:grpSpPr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5B92884C-253C-F605-4932-EB07F5F3017D}"/>
                </a:ext>
              </a:extLst>
            </p:cNvPr>
            <p:cNvSpPr/>
            <p:nvPr/>
          </p:nvSpPr>
          <p:spPr>
            <a:xfrm>
              <a:off x="2133345" y="7137400"/>
              <a:ext cx="8531479" cy="67310"/>
            </a:xfrm>
            <a:custGeom>
              <a:avLst/>
              <a:gdLst/>
              <a:ahLst/>
              <a:cxnLst/>
              <a:rect l="l" t="t" r="r" b="b"/>
              <a:pathLst>
                <a:path w="6815455" h="67309">
                  <a:moveTo>
                    <a:pt x="6815328" y="0"/>
                  </a:moveTo>
                  <a:lnTo>
                    <a:pt x="0" y="0"/>
                  </a:lnTo>
                  <a:lnTo>
                    <a:pt x="0" y="67067"/>
                  </a:lnTo>
                  <a:lnTo>
                    <a:pt x="6815328" y="67067"/>
                  </a:lnTo>
                  <a:lnTo>
                    <a:pt x="6815328" y="0"/>
                  </a:lnTo>
                  <a:close/>
                </a:path>
              </a:pathLst>
            </a:custGeom>
            <a:solidFill>
              <a:srgbClr val="38B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754BF612-BF2D-5F51-8C8C-0149ED7BACC5}"/>
                </a:ext>
              </a:extLst>
            </p:cNvPr>
            <p:cNvSpPr/>
            <p:nvPr/>
          </p:nvSpPr>
          <p:spPr>
            <a:xfrm>
              <a:off x="2133345" y="6229616"/>
              <a:ext cx="1716405" cy="558165"/>
            </a:xfrm>
            <a:custGeom>
              <a:avLst/>
              <a:gdLst/>
              <a:ahLst/>
              <a:cxnLst/>
              <a:rect l="l" t="t" r="r" b="b"/>
              <a:pathLst>
                <a:path w="1716404" h="558165">
                  <a:moveTo>
                    <a:pt x="1716024" y="0"/>
                  </a:moveTo>
                  <a:lnTo>
                    <a:pt x="0" y="0"/>
                  </a:lnTo>
                  <a:lnTo>
                    <a:pt x="0" y="557783"/>
                  </a:lnTo>
                  <a:lnTo>
                    <a:pt x="1716024" y="557783"/>
                  </a:lnTo>
                  <a:lnTo>
                    <a:pt x="1716024" y="0"/>
                  </a:lnTo>
                  <a:close/>
                </a:path>
              </a:pathLst>
            </a:custGeom>
            <a:solidFill>
              <a:srgbClr val="3126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>
            <a:extLst>
              <a:ext uri="{FF2B5EF4-FFF2-40B4-BE49-F238E27FC236}">
                <a16:creationId xmlns:a16="http://schemas.microsoft.com/office/drawing/2014/main" id="{D03DB368-7E84-CE05-EFEF-974442E349D3}"/>
              </a:ext>
            </a:extLst>
          </p:cNvPr>
          <p:cNvGrpSpPr/>
          <p:nvPr/>
        </p:nvGrpSpPr>
        <p:grpSpPr>
          <a:xfrm>
            <a:off x="-28193" y="1841246"/>
            <a:ext cx="1609090" cy="1938655"/>
            <a:chOff x="-28193" y="1841246"/>
            <a:chExt cx="1609090" cy="1938655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7B78F09F-8AE9-5415-4A3B-D3698367218A}"/>
                </a:ext>
              </a:extLst>
            </p:cNvPr>
            <p:cNvSpPr/>
            <p:nvPr/>
          </p:nvSpPr>
          <p:spPr>
            <a:xfrm>
              <a:off x="0" y="3723386"/>
              <a:ext cx="1553210" cy="56515"/>
            </a:xfrm>
            <a:custGeom>
              <a:avLst/>
              <a:gdLst/>
              <a:ahLst/>
              <a:cxnLst/>
              <a:rect l="l" t="t" r="r" b="b"/>
              <a:pathLst>
                <a:path w="1553210" h="56514">
                  <a:moveTo>
                    <a:pt x="1552702" y="0"/>
                  </a:moveTo>
                  <a:lnTo>
                    <a:pt x="0" y="0"/>
                  </a:lnTo>
                  <a:lnTo>
                    <a:pt x="0" y="56386"/>
                  </a:lnTo>
                  <a:lnTo>
                    <a:pt x="1552702" y="56386"/>
                  </a:lnTo>
                  <a:lnTo>
                    <a:pt x="1552702" y="0"/>
                  </a:lnTo>
                  <a:close/>
                </a:path>
              </a:pathLst>
            </a:custGeom>
            <a:solidFill>
              <a:srgbClr val="3AA7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4FCC1960-A97C-7495-0A8C-338AE1A71FB3}"/>
                </a:ext>
              </a:extLst>
            </p:cNvPr>
            <p:cNvSpPr/>
            <p:nvPr/>
          </p:nvSpPr>
          <p:spPr>
            <a:xfrm>
              <a:off x="0" y="1869439"/>
              <a:ext cx="1553210" cy="1882139"/>
            </a:xfrm>
            <a:custGeom>
              <a:avLst/>
              <a:gdLst/>
              <a:ahLst/>
              <a:cxnLst/>
              <a:rect l="l" t="t" r="r" b="b"/>
              <a:pathLst>
                <a:path w="1553210" h="1882139">
                  <a:moveTo>
                    <a:pt x="0" y="0"/>
                  </a:moveTo>
                  <a:lnTo>
                    <a:pt x="1552702" y="0"/>
                  </a:lnTo>
                  <a:lnTo>
                    <a:pt x="1552702" y="1882139"/>
                  </a:lnTo>
                </a:path>
              </a:pathLst>
            </a:custGeom>
            <a:ln w="56386">
              <a:solidFill>
                <a:srgbClr val="3AA7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Imagem 20" descr="Desenho de um círculo&#10;&#10;O conteúdo gerado por IA pode estar incorreto.">
            <a:extLst>
              <a:ext uri="{FF2B5EF4-FFF2-40B4-BE49-F238E27FC236}">
                <a16:creationId xmlns:a16="http://schemas.microsoft.com/office/drawing/2014/main" id="{A6C2FBBF-ABDD-BB50-AEF1-3576242EFC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309" y="6835872"/>
            <a:ext cx="691730" cy="689671"/>
          </a:xfrm>
          <a:prstGeom prst="rect">
            <a:avLst/>
          </a:prstGeom>
        </p:spPr>
      </p:pic>
      <p:pic>
        <p:nvPicPr>
          <p:cNvPr id="5" name="Imagem 4" descr="Interface gráfica do usuário, Texto, Aplicativo, chat ou mensagem de texto&#10;&#10;O conteúdo gerado por IA pode estar incorreto.">
            <a:extLst>
              <a:ext uri="{FF2B5EF4-FFF2-40B4-BE49-F238E27FC236}">
                <a16:creationId xmlns:a16="http://schemas.microsoft.com/office/drawing/2014/main" id="{3CBEEBA7-BE23-A55B-3B64-CC51F436CA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2890"/>
          <a:stretch>
            <a:fillRect/>
          </a:stretch>
        </p:blipFill>
        <p:spPr>
          <a:xfrm>
            <a:off x="850899" y="617138"/>
            <a:ext cx="9235149" cy="1110062"/>
          </a:xfrm>
          <a:prstGeom prst="rect">
            <a:avLst/>
          </a:prstGeom>
        </p:spPr>
      </p:pic>
      <p:pic>
        <p:nvPicPr>
          <p:cNvPr id="18" name="Imagem 17" descr="Texto, Carta&#10;&#10;O conteúdo gerado por IA pode estar incorreto.">
            <a:extLst>
              <a:ext uri="{FF2B5EF4-FFF2-40B4-BE49-F238E27FC236}">
                <a16:creationId xmlns:a16="http://schemas.microsoft.com/office/drawing/2014/main" id="{F820AD5A-59F1-E0FB-E163-1B6751C5702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287"/>
          <a:stretch>
            <a:fillRect/>
          </a:stretch>
        </p:blipFill>
        <p:spPr>
          <a:xfrm>
            <a:off x="2133345" y="2006231"/>
            <a:ext cx="6701324" cy="1930769"/>
          </a:xfrm>
          <a:prstGeom prst="rect">
            <a:avLst/>
          </a:prstGeom>
        </p:spPr>
      </p:pic>
      <p:pic>
        <p:nvPicPr>
          <p:cNvPr id="20" name="Imagem 19" descr="Texto&#10;&#10;O conteúdo gerado por IA pode estar incorreto.">
            <a:extLst>
              <a:ext uri="{FF2B5EF4-FFF2-40B4-BE49-F238E27FC236}">
                <a16:creationId xmlns:a16="http://schemas.microsoft.com/office/drawing/2014/main" id="{399C134A-8246-9420-F51B-4378A452FA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2499" y="3955577"/>
            <a:ext cx="6612169" cy="1962623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id="{A0226F1C-8CCA-65C4-31B3-F9AA739E70CE}"/>
              </a:ext>
            </a:extLst>
          </p:cNvPr>
          <p:cNvSpPr/>
          <p:nvPr/>
        </p:nvSpPr>
        <p:spPr>
          <a:xfrm>
            <a:off x="4660899" y="5973015"/>
            <a:ext cx="4173770" cy="2318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5" name="Imagem 24" descr="Texto&#10;&#10;O conteúdo gerado por IA pode estar incorreto.">
            <a:extLst>
              <a:ext uri="{FF2B5EF4-FFF2-40B4-BE49-F238E27FC236}">
                <a16:creationId xmlns:a16="http://schemas.microsoft.com/office/drawing/2014/main" id="{DF87BF2E-5444-08A7-F2DE-7F800BC077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3345" y="5919723"/>
            <a:ext cx="6701324" cy="114147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CA391F4-C342-700A-95D9-31CC599ABE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69828" y="1546200"/>
            <a:ext cx="5153744" cy="181000"/>
          </a:xfrm>
          <a:prstGeom prst="rect">
            <a:avLst/>
          </a:prstGeom>
        </p:spPr>
      </p:pic>
      <p:sp>
        <p:nvSpPr>
          <p:cNvPr id="11" name="object 17">
            <a:extLst>
              <a:ext uri="{FF2B5EF4-FFF2-40B4-BE49-F238E27FC236}">
                <a16:creationId xmlns:a16="http://schemas.microsoft.com/office/drawing/2014/main" id="{D26E211D-3144-11CB-B5B9-0F083FC4739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6100" y="203200"/>
            <a:ext cx="100584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800" spc="140" dirty="0">
                <a:highlight>
                  <a:srgbClr val="008000"/>
                </a:highlight>
              </a:rPr>
              <a:t>Pareceres técnicos, laudos de eficiência e atestados</a:t>
            </a:r>
            <a:endParaRPr sz="2800" dirty="0">
              <a:highlight>
                <a:srgbClr val="008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036958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9B8CF4A-A670-DC78-15F7-BC0F9EC62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>
            <a:extLst>
              <a:ext uri="{FF2B5EF4-FFF2-40B4-BE49-F238E27FC236}">
                <a16:creationId xmlns:a16="http://schemas.microsoft.com/office/drawing/2014/main" id="{2DD5D5A9-B795-24C6-ABD6-A12E2BEBA392}"/>
              </a:ext>
            </a:extLst>
          </p:cNvPr>
          <p:cNvSpPr/>
          <p:nvPr/>
        </p:nvSpPr>
        <p:spPr>
          <a:xfrm>
            <a:off x="0" y="6720333"/>
            <a:ext cx="2133600" cy="67310"/>
          </a:xfrm>
          <a:custGeom>
            <a:avLst/>
            <a:gdLst/>
            <a:ahLst/>
            <a:cxnLst/>
            <a:rect l="l" t="t" r="r" b="b"/>
            <a:pathLst>
              <a:path w="2133600" h="67309">
                <a:moveTo>
                  <a:pt x="2133347" y="0"/>
                </a:moveTo>
                <a:lnTo>
                  <a:pt x="0" y="0"/>
                </a:lnTo>
                <a:lnTo>
                  <a:pt x="0" y="67067"/>
                </a:lnTo>
                <a:lnTo>
                  <a:pt x="2133347" y="67067"/>
                </a:lnTo>
                <a:lnTo>
                  <a:pt x="2133347" y="0"/>
                </a:lnTo>
                <a:close/>
              </a:path>
            </a:pathLst>
          </a:custGeom>
          <a:solidFill>
            <a:srgbClr val="38B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>
            <a:extLst>
              <a:ext uri="{FF2B5EF4-FFF2-40B4-BE49-F238E27FC236}">
                <a16:creationId xmlns:a16="http://schemas.microsoft.com/office/drawing/2014/main" id="{1D17EF72-1BEA-AD9B-F1D7-6209A3F3183C}"/>
              </a:ext>
            </a:extLst>
          </p:cNvPr>
          <p:cNvGrpSpPr/>
          <p:nvPr/>
        </p:nvGrpSpPr>
        <p:grpSpPr>
          <a:xfrm>
            <a:off x="2133345" y="6229616"/>
            <a:ext cx="8531860" cy="558165"/>
            <a:chOff x="2133345" y="6229616"/>
            <a:chExt cx="8531860" cy="558165"/>
          </a:xfrm>
        </p:grpSpPr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94C13C7C-3D72-F146-0C7F-656E406608C2}"/>
                </a:ext>
              </a:extLst>
            </p:cNvPr>
            <p:cNvSpPr/>
            <p:nvPr/>
          </p:nvSpPr>
          <p:spPr>
            <a:xfrm>
              <a:off x="3849369" y="6720333"/>
              <a:ext cx="6815455" cy="67310"/>
            </a:xfrm>
            <a:custGeom>
              <a:avLst/>
              <a:gdLst/>
              <a:ahLst/>
              <a:cxnLst/>
              <a:rect l="l" t="t" r="r" b="b"/>
              <a:pathLst>
                <a:path w="6815455" h="67309">
                  <a:moveTo>
                    <a:pt x="6815328" y="0"/>
                  </a:moveTo>
                  <a:lnTo>
                    <a:pt x="0" y="0"/>
                  </a:lnTo>
                  <a:lnTo>
                    <a:pt x="0" y="67067"/>
                  </a:lnTo>
                  <a:lnTo>
                    <a:pt x="6815328" y="67067"/>
                  </a:lnTo>
                  <a:lnTo>
                    <a:pt x="6815328" y="0"/>
                  </a:lnTo>
                  <a:close/>
                </a:path>
              </a:pathLst>
            </a:custGeom>
            <a:solidFill>
              <a:srgbClr val="38B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F94D2D03-46F1-7B38-6B0D-563E2A28B467}"/>
                </a:ext>
              </a:extLst>
            </p:cNvPr>
            <p:cNvSpPr/>
            <p:nvPr/>
          </p:nvSpPr>
          <p:spPr>
            <a:xfrm>
              <a:off x="2133345" y="6229616"/>
              <a:ext cx="1716405" cy="558165"/>
            </a:xfrm>
            <a:custGeom>
              <a:avLst/>
              <a:gdLst/>
              <a:ahLst/>
              <a:cxnLst/>
              <a:rect l="l" t="t" r="r" b="b"/>
              <a:pathLst>
                <a:path w="1716404" h="558165">
                  <a:moveTo>
                    <a:pt x="1716024" y="0"/>
                  </a:moveTo>
                  <a:lnTo>
                    <a:pt x="0" y="0"/>
                  </a:lnTo>
                  <a:lnTo>
                    <a:pt x="0" y="557783"/>
                  </a:lnTo>
                  <a:lnTo>
                    <a:pt x="1716024" y="557783"/>
                  </a:lnTo>
                  <a:lnTo>
                    <a:pt x="1716024" y="0"/>
                  </a:lnTo>
                  <a:close/>
                </a:path>
              </a:pathLst>
            </a:custGeom>
            <a:solidFill>
              <a:srgbClr val="3126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>
            <a:extLst>
              <a:ext uri="{FF2B5EF4-FFF2-40B4-BE49-F238E27FC236}">
                <a16:creationId xmlns:a16="http://schemas.microsoft.com/office/drawing/2014/main" id="{17FB73F5-FD8C-509E-D6FA-57984A65C381}"/>
              </a:ext>
            </a:extLst>
          </p:cNvPr>
          <p:cNvGrpSpPr/>
          <p:nvPr/>
        </p:nvGrpSpPr>
        <p:grpSpPr>
          <a:xfrm>
            <a:off x="-28193" y="1841246"/>
            <a:ext cx="1609090" cy="1938655"/>
            <a:chOff x="-28193" y="1841246"/>
            <a:chExt cx="1609090" cy="1938655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1CA86B83-5152-8EA9-2C26-45A3A9475899}"/>
                </a:ext>
              </a:extLst>
            </p:cNvPr>
            <p:cNvSpPr/>
            <p:nvPr/>
          </p:nvSpPr>
          <p:spPr>
            <a:xfrm>
              <a:off x="0" y="3723386"/>
              <a:ext cx="1553210" cy="56515"/>
            </a:xfrm>
            <a:custGeom>
              <a:avLst/>
              <a:gdLst/>
              <a:ahLst/>
              <a:cxnLst/>
              <a:rect l="l" t="t" r="r" b="b"/>
              <a:pathLst>
                <a:path w="1553210" h="56514">
                  <a:moveTo>
                    <a:pt x="1552702" y="0"/>
                  </a:moveTo>
                  <a:lnTo>
                    <a:pt x="0" y="0"/>
                  </a:lnTo>
                  <a:lnTo>
                    <a:pt x="0" y="56386"/>
                  </a:lnTo>
                  <a:lnTo>
                    <a:pt x="1552702" y="56386"/>
                  </a:lnTo>
                  <a:lnTo>
                    <a:pt x="1552702" y="0"/>
                  </a:lnTo>
                  <a:close/>
                </a:path>
              </a:pathLst>
            </a:custGeom>
            <a:solidFill>
              <a:srgbClr val="3AA7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741CAEBC-8F65-F3DD-5F78-DEC908B7C878}"/>
                </a:ext>
              </a:extLst>
            </p:cNvPr>
            <p:cNvSpPr/>
            <p:nvPr/>
          </p:nvSpPr>
          <p:spPr>
            <a:xfrm>
              <a:off x="0" y="1869439"/>
              <a:ext cx="1553210" cy="1882139"/>
            </a:xfrm>
            <a:custGeom>
              <a:avLst/>
              <a:gdLst/>
              <a:ahLst/>
              <a:cxnLst/>
              <a:rect l="l" t="t" r="r" b="b"/>
              <a:pathLst>
                <a:path w="1553210" h="1882139">
                  <a:moveTo>
                    <a:pt x="0" y="0"/>
                  </a:moveTo>
                  <a:lnTo>
                    <a:pt x="1552702" y="0"/>
                  </a:lnTo>
                  <a:lnTo>
                    <a:pt x="1552702" y="1882139"/>
                  </a:lnTo>
                </a:path>
              </a:pathLst>
            </a:custGeom>
            <a:ln w="56386">
              <a:solidFill>
                <a:srgbClr val="3AA7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Imagem 20" descr="Desenho de um círculo&#10;&#10;O conteúdo gerado por IA pode estar incorreto.">
            <a:extLst>
              <a:ext uri="{FF2B5EF4-FFF2-40B4-BE49-F238E27FC236}">
                <a16:creationId xmlns:a16="http://schemas.microsoft.com/office/drawing/2014/main" id="{66036658-09A1-A109-C872-25AD4300A7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309" y="6835872"/>
            <a:ext cx="691730" cy="689671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id="{C181CA85-3600-9987-38FE-18F7A953620C}"/>
              </a:ext>
            </a:extLst>
          </p:cNvPr>
          <p:cNvSpPr/>
          <p:nvPr/>
        </p:nvSpPr>
        <p:spPr>
          <a:xfrm>
            <a:off x="4660899" y="6126913"/>
            <a:ext cx="4173770" cy="2318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Tabela&#10;&#10;O conteúdo gerado por IA pode estar incorreto.">
            <a:extLst>
              <a:ext uri="{FF2B5EF4-FFF2-40B4-BE49-F238E27FC236}">
                <a16:creationId xmlns:a16="http://schemas.microsoft.com/office/drawing/2014/main" id="{220186EB-0548-6FB1-B816-BA119AEF24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0338" y="1229205"/>
            <a:ext cx="6729493" cy="5368723"/>
          </a:xfrm>
          <a:prstGeom prst="rect">
            <a:avLst/>
          </a:prstGeom>
        </p:spPr>
      </p:pic>
      <p:pic>
        <p:nvPicPr>
          <p:cNvPr id="1028" name="Picture 4" descr="undefined">
            <a:extLst>
              <a:ext uri="{FF2B5EF4-FFF2-40B4-BE49-F238E27FC236}">
                <a16:creationId xmlns:a16="http://schemas.microsoft.com/office/drawing/2014/main" id="{30D08D71-6730-7E8F-F0D8-BAE2B9B11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640" y="808087"/>
            <a:ext cx="1623060" cy="76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 descr="Texto&#10;&#10;O conteúdo gerado por IA pode estar incorreto.">
            <a:extLst>
              <a:ext uri="{FF2B5EF4-FFF2-40B4-BE49-F238E27FC236}">
                <a16:creationId xmlns:a16="http://schemas.microsoft.com/office/drawing/2014/main" id="{28F3DBBA-79BC-AEA4-1D36-EEA1ACF367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5965" y="630122"/>
            <a:ext cx="4170135" cy="792278"/>
          </a:xfrm>
          <a:prstGeom prst="rect">
            <a:avLst/>
          </a:prstGeom>
        </p:spPr>
      </p:pic>
      <p:sp>
        <p:nvSpPr>
          <p:cNvPr id="2" name="object 17">
            <a:extLst>
              <a:ext uri="{FF2B5EF4-FFF2-40B4-BE49-F238E27FC236}">
                <a16:creationId xmlns:a16="http://schemas.microsoft.com/office/drawing/2014/main" id="{F66A1899-CB68-8186-B681-F24B011CE6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6100" y="203200"/>
            <a:ext cx="100584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800" spc="140" dirty="0">
                <a:highlight>
                  <a:srgbClr val="008000"/>
                </a:highlight>
              </a:rPr>
              <a:t>Pareceres técnicos, laudos de eficiência e atestados</a:t>
            </a:r>
            <a:endParaRPr sz="2800" dirty="0">
              <a:highlight>
                <a:srgbClr val="008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024433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677C168-8DD2-7A8E-EABC-E6C721DFA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>
            <a:extLst>
              <a:ext uri="{FF2B5EF4-FFF2-40B4-BE49-F238E27FC236}">
                <a16:creationId xmlns:a16="http://schemas.microsoft.com/office/drawing/2014/main" id="{160BFA40-5FFF-8948-5131-58523E90CDEB}"/>
              </a:ext>
            </a:extLst>
          </p:cNvPr>
          <p:cNvSpPr/>
          <p:nvPr/>
        </p:nvSpPr>
        <p:spPr>
          <a:xfrm>
            <a:off x="0" y="6720333"/>
            <a:ext cx="2133600" cy="67310"/>
          </a:xfrm>
          <a:custGeom>
            <a:avLst/>
            <a:gdLst/>
            <a:ahLst/>
            <a:cxnLst/>
            <a:rect l="l" t="t" r="r" b="b"/>
            <a:pathLst>
              <a:path w="2133600" h="67309">
                <a:moveTo>
                  <a:pt x="2133347" y="0"/>
                </a:moveTo>
                <a:lnTo>
                  <a:pt x="0" y="0"/>
                </a:lnTo>
                <a:lnTo>
                  <a:pt x="0" y="67067"/>
                </a:lnTo>
                <a:lnTo>
                  <a:pt x="2133347" y="67067"/>
                </a:lnTo>
                <a:lnTo>
                  <a:pt x="2133347" y="0"/>
                </a:lnTo>
                <a:close/>
              </a:path>
            </a:pathLst>
          </a:custGeom>
          <a:solidFill>
            <a:srgbClr val="38B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>
            <a:extLst>
              <a:ext uri="{FF2B5EF4-FFF2-40B4-BE49-F238E27FC236}">
                <a16:creationId xmlns:a16="http://schemas.microsoft.com/office/drawing/2014/main" id="{A60FC8AE-F61E-1EF1-57C8-DFFE0E5D49E5}"/>
              </a:ext>
            </a:extLst>
          </p:cNvPr>
          <p:cNvGrpSpPr/>
          <p:nvPr/>
        </p:nvGrpSpPr>
        <p:grpSpPr>
          <a:xfrm>
            <a:off x="2133345" y="6229616"/>
            <a:ext cx="8531860" cy="558165"/>
            <a:chOff x="2133345" y="6229616"/>
            <a:chExt cx="8531860" cy="558165"/>
          </a:xfrm>
        </p:grpSpPr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11655B47-3EC4-1586-CCD4-4088A8B56417}"/>
                </a:ext>
              </a:extLst>
            </p:cNvPr>
            <p:cNvSpPr/>
            <p:nvPr/>
          </p:nvSpPr>
          <p:spPr>
            <a:xfrm>
              <a:off x="3849369" y="6720333"/>
              <a:ext cx="6815455" cy="67310"/>
            </a:xfrm>
            <a:custGeom>
              <a:avLst/>
              <a:gdLst/>
              <a:ahLst/>
              <a:cxnLst/>
              <a:rect l="l" t="t" r="r" b="b"/>
              <a:pathLst>
                <a:path w="6815455" h="67309">
                  <a:moveTo>
                    <a:pt x="6815328" y="0"/>
                  </a:moveTo>
                  <a:lnTo>
                    <a:pt x="0" y="0"/>
                  </a:lnTo>
                  <a:lnTo>
                    <a:pt x="0" y="67067"/>
                  </a:lnTo>
                  <a:lnTo>
                    <a:pt x="6815328" y="67067"/>
                  </a:lnTo>
                  <a:lnTo>
                    <a:pt x="6815328" y="0"/>
                  </a:lnTo>
                  <a:close/>
                </a:path>
              </a:pathLst>
            </a:custGeom>
            <a:solidFill>
              <a:srgbClr val="38B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0382B333-B28C-D6DB-5C60-88A32045FB49}"/>
                </a:ext>
              </a:extLst>
            </p:cNvPr>
            <p:cNvSpPr/>
            <p:nvPr/>
          </p:nvSpPr>
          <p:spPr>
            <a:xfrm>
              <a:off x="2133345" y="6229616"/>
              <a:ext cx="1716405" cy="558165"/>
            </a:xfrm>
            <a:custGeom>
              <a:avLst/>
              <a:gdLst/>
              <a:ahLst/>
              <a:cxnLst/>
              <a:rect l="l" t="t" r="r" b="b"/>
              <a:pathLst>
                <a:path w="1716404" h="558165">
                  <a:moveTo>
                    <a:pt x="1716024" y="0"/>
                  </a:moveTo>
                  <a:lnTo>
                    <a:pt x="0" y="0"/>
                  </a:lnTo>
                  <a:lnTo>
                    <a:pt x="0" y="557783"/>
                  </a:lnTo>
                  <a:lnTo>
                    <a:pt x="1716024" y="557783"/>
                  </a:lnTo>
                  <a:lnTo>
                    <a:pt x="1716024" y="0"/>
                  </a:lnTo>
                  <a:close/>
                </a:path>
              </a:pathLst>
            </a:custGeom>
            <a:solidFill>
              <a:srgbClr val="3126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>
            <a:extLst>
              <a:ext uri="{FF2B5EF4-FFF2-40B4-BE49-F238E27FC236}">
                <a16:creationId xmlns:a16="http://schemas.microsoft.com/office/drawing/2014/main" id="{3934B441-99F0-CA6C-0299-3F563763FEF2}"/>
              </a:ext>
            </a:extLst>
          </p:cNvPr>
          <p:cNvGrpSpPr/>
          <p:nvPr/>
        </p:nvGrpSpPr>
        <p:grpSpPr>
          <a:xfrm>
            <a:off x="23989" y="2332652"/>
            <a:ext cx="1609090" cy="1938655"/>
            <a:chOff x="-28193" y="1841246"/>
            <a:chExt cx="1609090" cy="1938655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D0734E52-7B67-882F-A004-12C50BFA945B}"/>
                </a:ext>
              </a:extLst>
            </p:cNvPr>
            <p:cNvSpPr/>
            <p:nvPr/>
          </p:nvSpPr>
          <p:spPr>
            <a:xfrm>
              <a:off x="0" y="3723386"/>
              <a:ext cx="1553210" cy="56515"/>
            </a:xfrm>
            <a:custGeom>
              <a:avLst/>
              <a:gdLst/>
              <a:ahLst/>
              <a:cxnLst/>
              <a:rect l="l" t="t" r="r" b="b"/>
              <a:pathLst>
                <a:path w="1553210" h="56514">
                  <a:moveTo>
                    <a:pt x="1552702" y="0"/>
                  </a:moveTo>
                  <a:lnTo>
                    <a:pt x="0" y="0"/>
                  </a:lnTo>
                  <a:lnTo>
                    <a:pt x="0" y="56386"/>
                  </a:lnTo>
                  <a:lnTo>
                    <a:pt x="1552702" y="56386"/>
                  </a:lnTo>
                  <a:lnTo>
                    <a:pt x="1552702" y="0"/>
                  </a:lnTo>
                  <a:close/>
                </a:path>
              </a:pathLst>
            </a:custGeom>
            <a:solidFill>
              <a:srgbClr val="3AA7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FB29FEE4-D0A0-E541-2A80-7E6B92622F4F}"/>
                </a:ext>
              </a:extLst>
            </p:cNvPr>
            <p:cNvSpPr/>
            <p:nvPr/>
          </p:nvSpPr>
          <p:spPr>
            <a:xfrm>
              <a:off x="0" y="1869439"/>
              <a:ext cx="1553210" cy="1882139"/>
            </a:xfrm>
            <a:custGeom>
              <a:avLst/>
              <a:gdLst/>
              <a:ahLst/>
              <a:cxnLst/>
              <a:rect l="l" t="t" r="r" b="b"/>
              <a:pathLst>
                <a:path w="1553210" h="1882139">
                  <a:moveTo>
                    <a:pt x="0" y="0"/>
                  </a:moveTo>
                  <a:lnTo>
                    <a:pt x="1552702" y="0"/>
                  </a:lnTo>
                  <a:lnTo>
                    <a:pt x="1552702" y="1882139"/>
                  </a:lnTo>
                </a:path>
              </a:pathLst>
            </a:custGeom>
            <a:ln w="56386">
              <a:solidFill>
                <a:srgbClr val="3AA7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Imagem 20" descr="Desenho de um círculo&#10;&#10;O conteúdo gerado por IA pode estar incorreto.">
            <a:extLst>
              <a:ext uri="{FF2B5EF4-FFF2-40B4-BE49-F238E27FC236}">
                <a16:creationId xmlns:a16="http://schemas.microsoft.com/office/drawing/2014/main" id="{E6AEDC0B-31B9-0AEC-09CC-6F99A3F562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309" y="6835872"/>
            <a:ext cx="691730" cy="689671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id="{54CE82D9-444D-2F88-36E0-FD5E2D83FAD4}"/>
              </a:ext>
            </a:extLst>
          </p:cNvPr>
          <p:cNvSpPr/>
          <p:nvPr/>
        </p:nvSpPr>
        <p:spPr>
          <a:xfrm>
            <a:off x="4660899" y="6126913"/>
            <a:ext cx="4173770" cy="2318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BDADA62A-796A-BD55-4504-F9E803B6A6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77" y="1797523"/>
            <a:ext cx="8708637" cy="1045864"/>
          </a:xfrm>
          <a:prstGeom prst="rect">
            <a:avLst/>
          </a:prstGeom>
        </p:spPr>
      </p:pic>
      <p:pic>
        <p:nvPicPr>
          <p:cNvPr id="1030" name="Picture 6" descr="Nenhuma descrição de foto disponível.">
            <a:extLst>
              <a:ext uri="{FF2B5EF4-FFF2-40B4-BE49-F238E27FC236}">
                <a16:creationId xmlns:a16="http://schemas.microsoft.com/office/drawing/2014/main" id="{DCEA8AEC-F0C9-A9BF-3F5E-C3A752088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746" y="899161"/>
            <a:ext cx="2001720" cy="1209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 descr="Desenho com traços pretos em fundo branco&#10;&#10;O conteúdo gerado por IA pode estar incorreto.">
            <a:extLst>
              <a:ext uri="{FF2B5EF4-FFF2-40B4-BE49-F238E27FC236}">
                <a16:creationId xmlns:a16="http://schemas.microsoft.com/office/drawing/2014/main" id="{98F3F0DA-65D1-0902-1832-3A35CB55FB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365" y="860304"/>
            <a:ext cx="3286584" cy="866896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4D500423-B7F3-38DB-0179-981F992AD1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939" y="3104952"/>
            <a:ext cx="4334893" cy="325442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DD130E82-98DA-077E-3C4D-1BDAC410130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84000" b="19467"/>
          <a:stretch>
            <a:fillRect/>
          </a:stretch>
        </p:blipFill>
        <p:spPr>
          <a:xfrm>
            <a:off x="822857" y="3739611"/>
            <a:ext cx="1362670" cy="475658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CB319BA7-4CFF-3665-EC25-2AE647DD3C8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73263" r="11911" b="19467"/>
          <a:stretch>
            <a:fillRect/>
          </a:stretch>
        </p:blipFill>
        <p:spPr>
          <a:xfrm>
            <a:off x="3392118" y="3790671"/>
            <a:ext cx="1262621" cy="475658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3B69E4C8-8175-9C35-66CD-F05D3AB3AE0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84000" b="19467"/>
          <a:stretch>
            <a:fillRect/>
          </a:stretch>
        </p:blipFill>
        <p:spPr>
          <a:xfrm>
            <a:off x="5886968" y="3784745"/>
            <a:ext cx="1362670" cy="475658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C9CADA46-74D1-4153-4802-E9FD5A45FA0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73263" r="11911" b="19467"/>
          <a:stretch>
            <a:fillRect/>
          </a:stretch>
        </p:blipFill>
        <p:spPr>
          <a:xfrm>
            <a:off x="8255540" y="3810254"/>
            <a:ext cx="1262621" cy="475658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65C6F09D-4404-EB3E-B172-E080C35208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61108" y="3070264"/>
            <a:ext cx="4611018" cy="387481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CE440B6D-0C80-C1CD-E592-9DB22AA6F7F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0980" r="82337"/>
          <a:stretch>
            <a:fillRect/>
          </a:stretch>
        </p:blipFill>
        <p:spPr>
          <a:xfrm>
            <a:off x="433651" y="4266329"/>
            <a:ext cx="1888822" cy="625721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C31257FA-AE5B-7B01-8D8A-CE8B16EFB12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85820"/>
          <a:stretch>
            <a:fillRect/>
          </a:stretch>
        </p:blipFill>
        <p:spPr>
          <a:xfrm>
            <a:off x="3265282" y="4218683"/>
            <a:ext cx="1516295" cy="702897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F9BF1040-8121-EAD5-B7D3-1B5D654F0F38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1" r="70334" b="486"/>
          <a:stretch>
            <a:fillRect/>
          </a:stretch>
        </p:blipFill>
        <p:spPr>
          <a:xfrm>
            <a:off x="296705" y="4885716"/>
            <a:ext cx="3172268" cy="362457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C99AA2DF-A828-EDF8-73EF-0CACC855781E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85820" t="-6580"/>
          <a:stretch>
            <a:fillRect/>
          </a:stretch>
        </p:blipFill>
        <p:spPr>
          <a:xfrm>
            <a:off x="3271336" y="4860045"/>
            <a:ext cx="1574025" cy="402977"/>
          </a:xfrm>
          <a:prstGeom prst="rect">
            <a:avLst/>
          </a:prstGeom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C691856C-2B3C-98FA-0B49-FFFCD65C039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0980" r="82337"/>
          <a:stretch>
            <a:fillRect/>
          </a:stretch>
        </p:blipFill>
        <p:spPr>
          <a:xfrm>
            <a:off x="5688228" y="4245883"/>
            <a:ext cx="1888822" cy="625721"/>
          </a:xfrm>
          <a:prstGeom prst="rect">
            <a:avLst/>
          </a:prstGeom>
        </p:spPr>
      </p:pic>
      <p:pic>
        <p:nvPicPr>
          <p:cNvPr id="42" name="Imagem 41">
            <a:extLst>
              <a:ext uri="{FF2B5EF4-FFF2-40B4-BE49-F238E27FC236}">
                <a16:creationId xmlns:a16="http://schemas.microsoft.com/office/drawing/2014/main" id="{BB777C8A-18A8-1D43-CA46-2FA25DBC0FFD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1" r="70334" b="486"/>
          <a:stretch>
            <a:fillRect/>
          </a:stretch>
        </p:blipFill>
        <p:spPr>
          <a:xfrm>
            <a:off x="5551282" y="4865270"/>
            <a:ext cx="3172268" cy="362457"/>
          </a:xfrm>
          <a:prstGeom prst="rect">
            <a:avLst/>
          </a:prstGeom>
        </p:spPr>
      </p:pic>
      <p:pic>
        <p:nvPicPr>
          <p:cNvPr id="44" name="Imagem 43" descr="Texto&#10;&#10;O conteúdo gerado por IA pode estar incorreto.">
            <a:extLst>
              <a:ext uri="{FF2B5EF4-FFF2-40B4-BE49-F238E27FC236}">
                <a16:creationId xmlns:a16="http://schemas.microsoft.com/office/drawing/2014/main" id="{95822944-EC4E-E41E-0CDE-4AEB794E416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60363" y="4202239"/>
            <a:ext cx="1000265" cy="733527"/>
          </a:xfrm>
          <a:prstGeom prst="rect">
            <a:avLst/>
          </a:prstGeom>
        </p:spPr>
      </p:pic>
      <p:pic>
        <p:nvPicPr>
          <p:cNvPr id="46" name="Imagem 45">
            <a:extLst>
              <a:ext uri="{FF2B5EF4-FFF2-40B4-BE49-F238E27FC236}">
                <a16:creationId xmlns:a16="http://schemas.microsoft.com/office/drawing/2014/main" id="{94805108-AE31-BAC1-1BCB-B914FC8C55C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48706" y="4851734"/>
            <a:ext cx="628738" cy="400106"/>
          </a:xfrm>
          <a:prstGeom prst="rect">
            <a:avLst/>
          </a:prstGeom>
        </p:spPr>
      </p:pic>
      <p:sp>
        <p:nvSpPr>
          <p:cNvPr id="2" name="object 17">
            <a:extLst>
              <a:ext uri="{FF2B5EF4-FFF2-40B4-BE49-F238E27FC236}">
                <a16:creationId xmlns:a16="http://schemas.microsoft.com/office/drawing/2014/main" id="{F35E9635-1BB4-0FCB-05FB-18A5FFD494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6100" y="203200"/>
            <a:ext cx="100584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800" spc="140" dirty="0">
                <a:highlight>
                  <a:srgbClr val="008000"/>
                </a:highlight>
              </a:rPr>
              <a:t>Pareceres técnicos, laudos de eficiência e atestados</a:t>
            </a:r>
            <a:endParaRPr sz="2800" dirty="0">
              <a:highlight>
                <a:srgbClr val="008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3518210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F053838-5329-3EE0-CD7F-2E25835D4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>
            <a:extLst>
              <a:ext uri="{FF2B5EF4-FFF2-40B4-BE49-F238E27FC236}">
                <a16:creationId xmlns:a16="http://schemas.microsoft.com/office/drawing/2014/main" id="{647A7EEE-128F-FC22-7EE7-C9A725A6C596}"/>
              </a:ext>
            </a:extLst>
          </p:cNvPr>
          <p:cNvSpPr/>
          <p:nvPr/>
        </p:nvSpPr>
        <p:spPr>
          <a:xfrm>
            <a:off x="0" y="7146290"/>
            <a:ext cx="2133600" cy="67310"/>
          </a:xfrm>
          <a:custGeom>
            <a:avLst/>
            <a:gdLst/>
            <a:ahLst/>
            <a:cxnLst/>
            <a:rect l="l" t="t" r="r" b="b"/>
            <a:pathLst>
              <a:path w="2133600" h="67309">
                <a:moveTo>
                  <a:pt x="2133347" y="0"/>
                </a:moveTo>
                <a:lnTo>
                  <a:pt x="0" y="0"/>
                </a:lnTo>
                <a:lnTo>
                  <a:pt x="0" y="67067"/>
                </a:lnTo>
                <a:lnTo>
                  <a:pt x="2133347" y="67067"/>
                </a:lnTo>
                <a:lnTo>
                  <a:pt x="2133347" y="0"/>
                </a:lnTo>
                <a:close/>
              </a:path>
            </a:pathLst>
          </a:custGeom>
          <a:solidFill>
            <a:srgbClr val="38B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62BCA9FD-CDFC-5A9A-87AB-9C24EAD80185}"/>
              </a:ext>
            </a:extLst>
          </p:cNvPr>
          <p:cNvSpPr/>
          <p:nvPr/>
        </p:nvSpPr>
        <p:spPr>
          <a:xfrm>
            <a:off x="2133601" y="7146152"/>
            <a:ext cx="8531224" cy="67310"/>
          </a:xfrm>
          <a:custGeom>
            <a:avLst/>
            <a:gdLst/>
            <a:ahLst/>
            <a:cxnLst/>
            <a:rect l="l" t="t" r="r" b="b"/>
            <a:pathLst>
              <a:path w="6815455" h="67309">
                <a:moveTo>
                  <a:pt x="6815328" y="0"/>
                </a:moveTo>
                <a:lnTo>
                  <a:pt x="0" y="0"/>
                </a:lnTo>
                <a:lnTo>
                  <a:pt x="0" y="67067"/>
                </a:lnTo>
                <a:lnTo>
                  <a:pt x="6815328" y="67067"/>
                </a:lnTo>
                <a:lnTo>
                  <a:pt x="6815328" y="0"/>
                </a:lnTo>
                <a:close/>
              </a:path>
            </a:pathLst>
          </a:custGeom>
          <a:solidFill>
            <a:srgbClr val="38B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>
            <a:extLst>
              <a:ext uri="{FF2B5EF4-FFF2-40B4-BE49-F238E27FC236}">
                <a16:creationId xmlns:a16="http://schemas.microsoft.com/office/drawing/2014/main" id="{0923B2B0-0055-9413-6A82-09E51184361E}"/>
              </a:ext>
            </a:extLst>
          </p:cNvPr>
          <p:cNvGrpSpPr/>
          <p:nvPr/>
        </p:nvGrpSpPr>
        <p:grpSpPr>
          <a:xfrm>
            <a:off x="23989" y="2332652"/>
            <a:ext cx="1609090" cy="1938655"/>
            <a:chOff x="-28193" y="1841246"/>
            <a:chExt cx="1609090" cy="1938655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0E1C940B-AD93-0731-9375-08F645858541}"/>
                </a:ext>
              </a:extLst>
            </p:cNvPr>
            <p:cNvSpPr/>
            <p:nvPr/>
          </p:nvSpPr>
          <p:spPr>
            <a:xfrm>
              <a:off x="0" y="3723386"/>
              <a:ext cx="1553210" cy="56515"/>
            </a:xfrm>
            <a:custGeom>
              <a:avLst/>
              <a:gdLst/>
              <a:ahLst/>
              <a:cxnLst/>
              <a:rect l="l" t="t" r="r" b="b"/>
              <a:pathLst>
                <a:path w="1553210" h="56514">
                  <a:moveTo>
                    <a:pt x="1552702" y="0"/>
                  </a:moveTo>
                  <a:lnTo>
                    <a:pt x="0" y="0"/>
                  </a:lnTo>
                  <a:lnTo>
                    <a:pt x="0" y="56386"/>
                  </a:lnTo>
                  <a:lnTo>
                    <a:pt x="1552702" y="56386"/>
                  </a:lnTo>
                  <a:lnTo>
                    <a:pt x="1552702" y="0"/>
                  </a:lnTo>
                  <a:close/>
                </a:path>
              </a:pathLst>
            </a:custGeom>
            <a:solidFill>
              <a:srgbClr val="3AA7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2FC9F241-E5F8-BBC1-3617-44FBF6185E08}"/>
                </a:ext>
              </a:extLst>
            </p:cNvPr>
            <p:cNvSpPr/>
            <p:nvPr/>
          </p:nvSpPr>
          <p:spPr>
            <a:xfrm>
              <a:off x="0" y="1869439"/>
              <a:ext cx="1553210" cy="1882139"/>
            </a:xfrm>
            <a:custGeom>
              <a:avLst/>
              <a:gdLst/>
              <a:ahLst/>
              <a:cxnLst/>
              <a:rect l="l" t="t" r="r" b="b"/>
              <a:pathLst>
                <a:path w="1553210" h="1882139">
                  <a:moveTo>
                    <a:pt x="0" y="0"/>
                  </a:moveTo>
                  <a:lnTo>
                    <a:pt x="1552702" y="0"/>
                  </a:lnTo>
                  <a:lnTo>
                    <a:pt x="1552702" y="1882139"/>
                  </a:lnTo>
                </a:path>
              </a:pathLst>
            </a:custGeom>
            <a:ln w="56386">
              <a:solidFill>
                <a:srgbClr val="3AA7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Imagem 20" descr="Desenho de um círculo&#10;&#10;O conteúdo gerado por IA pode estar incorreto.">
            <a:extLst>
              <a:ext uri="{FF2B5EF4-FFF2-40B4-BE49-F238E27FC236}">
                <a16:creationId xmlns:a16="http://schemas.microsoft.com/office/drawing/2014/main" id="{ACC1AE36-713A-6677-AD03-FCBB5C3C6F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309" y="6835872"/>
            <a:ext cx="691730" cy="689671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id="{F4364726-5969-57E5-795E-B25FEB44212B}"/>
              </a:ext>
            </a:extLst>
          </p:cNvPr>
          <p:cNvSpPr/>
          <p:nvPr/>
        </p:nvSpPr>
        <p:spPr>
          <a:xfrm>
            <a:off x="4660899" y="6126913"/>
            <a:ext cx="4173770" cy="2318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Interface gráfica do usuário, Texto, Aplicativo, chat ou mensagem de texto&#10;&#10;O conteúdo gerado por IA pode estar incorreto.">
            <a:extLst>
              <a:ext uri="{FF2B5EF4-FFF2-40B4-BE49-F238E27FC236}">
                <a16:creationId xmlns:a16="http://schemas.microsoft.com/office/drawing/2014/main" id="{0E8C74E2-C3B0-6D2A-B3FA-260D377CDD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104" y="880191"/>
            <a:ext cx="8473191" cy="2904409"/>
          </a:xfrm>
          <a:prstGeom prst="rect">
            <a:avLst/>
          </a:prstGeom>
        </p:spPr>
      </p:pic>
      <p:pic>
        <p:nvPicPr>
          <p:cNvPr id="5" name="Imagem 4" descr="Gráfico, Gráfico de radar&#10;&#10;O conteúdo gerado por IA pode estar incorreto.">
            <a:extLst>
              <a:ext uri="{FF2B5EF4-FFF2-40B4-BE49-F238E27FC236}">
                <a16:creationId xmlns:a16="http://schemas.microsoft.com/office/drawing/2014/main" id="{3267EC83-8C5F-4DC5-CF76-90E844734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2210" y="3882661"/>
            <a:ext cx="8128978" cy="3178539"/>
          </a:xfrm>
          <a:prstGeom prst="rect">
            <a:avLst/>
          </a:prstGeom>
        </p:spPr>
      </p:pic>
      <p:pic>
        <p:nvPicPr>
          <p:cNvPr id="2050" name="Picture 2" descr="Avenorte - Avícola Cianorte LTDA">
            <a:extLst>
              <a:ext uri="{FF2B5EF4-FFF2-40B4-BE49-F238E27FC236}">
                <a16:creationId xmlns:a16="http://schemas.microsoft.com/office/drawing/2014/main" id="{45184417-6736-664F-8B98-C3B07553C1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1221967"/>
            <a:ext cx="3084071" cy="810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17">
            <a:extLst>
              <a:ext uri="{FF2B5EF4-FFF2-40B4-BE49-F238E27FC236}">
                <a16:creationId xmlns:a16="http://schemas.microsoft.com/office/drawing/2014/main" id="{5437C537-24E0-F667-C283-21C9C968356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6100" y="203200"/>
            <a:ext cx="100584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800" spc="140" dirty="0">
                <a:highlight>
                  <a:srgbClr val="008000"/>
                </a:highlight>
              </a:rPr>
              <a:t>Pareceres técnicos, laudos de eficiência e atestados</a:t>
            </a:r>
            <a:endParaRPr sz="2800" dirty="0">
              <a:highlight>
                <a:srgbClr val="008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0664080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3D5281C-98C9-3FC8-420E-A5BFDFAC3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>
            <a:extLst>
              <a:ext uri="{FF2B5EF4-FFF2-40B4-BE49-F238E27FC236}">
                <a16:creationId xmlns:a16="http://schemas.microsoft.com/office/drawing/2014/main" id="{FF95F21E-EAE2-DE0E-71F3-7348AD6C688C}"/>
              </a:ext>
            </a:extLst>
          </p:cNvPr>
          <p:cNvSpPr/>
          <p:nvPr/>
        </p:nvSpPr>
        <p:spPr>
          <a:xfrm>
            <a:off x="0" y="6720333"/>
            <a:ext cx="2133600" cy="67310"/>
          </a:xfrm>
          <a:custGeom>
            <a:avLst/>
            <a:gdLst/>
            <a:ahLst/>
            <a:cxnLst/>
            <a:rect l="l" t="t" r="r" b="b"/>
            <a:pathLst>
              <a:path w="2133600" h="67309">
                <a:moveTo>
                  <a:pt x="2133347" y="0"/>
                </a:moveTo>
                <a:lnTo>
                  <a:pt x="0" y="0"/>
                </a:lnTo>
                <a:lnTo>
                  <a:pt x="0" y="67067"/>
                </a:lnTo>
                <a:lnTo>
                  <a:pt x="2133347" y="67067"/>
                </a:lnTo>
                <a:lnTo>
                  <a:pt x="2133347" y="0"/>
                </a:lnTo>
                <a:close/>
              </a:path>
            </a:pathLst>
          </a:custGeom>
          <a:solidFill>
            <a:srgbClr val="38B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>
            <a:extLst>
              <a:ext uri="{FF2B5EF4-FFF2-40B4-BE49-F238E27FC236}">
                <a16:creationId xmlns:a16="http://schemas.microsoft.com/office/drawing/2014/main" id="{012EC9AE-16EE-9B9D-018E-3161097337E5}"/>
              </a:ext>
            </a:extLst>
          </p:cNvPr>
          <p:cNvGrpSpPr/>
          <p:nvPr/>
        </p:nvGrpSpPr>
        <p:grpSpPr>
          <a:xfrm>
            <a:off x="2133345" y="6229616"/>
            <a:ext cx="8531860" cy="558165"/>
            <a:chOff x="2133345" y="6229616"/>
            <a:chExt cx="8531860" cy="558165"/>
          </a:xfrm>
        </p:grpSpPr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DAB2A52A-1D0C-EEB1-A3C2-B712BD18714D}"/>
                </a:ext>
              </a:extLst>
            </p:cNvPr>
            <p:cNvSpPr/>
            <p:nvPr/>
          </p:nvSpPr>
          <p:spPr>
            <a:xfrm>
              <a:off x="3849369" y="6720333"/>
              <a:ext cx="6815455" cy="67310"/>
            </a:xfrm>
            <a:custGeom>
              <a:avLst/>
              <a:gdLst/>
              <a:ahLst/>
              <a:cxnLst/>
              <a:rect l="l" t="t" r="r" b="b"/>
              <a:pathLst>
                <a:path w="6815455" h="67309">
                  <a:moveTo>
                    <a:pt x="6815328" y="0"/>
                  </a:moveTo>
                  <a:lnTo>
                    <a:pt x="0" y="0"/>
                  </a:lnTo>
                  <a:lnTo>
                    <a:pt x="0" y="67067"/>
                  </a:lnTo>
                  <a:lnTo>
                    <a:pt x="6815328" y="67067"/>
                  </a:lnTo>
                  <a:lnTo>
                    <a:pt x="6815328" y="0"/>
                  </a:lnTo>
                  <a:close/>
                </a:path>
              </a:pathLst>
            </a:custGeom>
            <a:solidFill>
              <a:srgbClr val="38B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A3A4A128-7A51-DED9-CDBF-5E6DCC9AF24E}"/>
                </a:ext>
              </a:extLst>
            </p:cNvPr>
            <p:cNvSpPr/>
            <p:nvPr/>
          </p:nvSpPr>
          <p:spPr>
            <a:xfrm>
              <a:off x="2133345" y="6229616"/>
              <a:ext cx="1716405" cy="558165"/>
            </a:xfrm>
            <a:custGeom>
              <a:avLst/>
              <a:gdLst/>
              <a:ahLst/>
              <a:cxnLst/>
              <a:rect l="l" t="t" r="r" b="b"/>
              <a:pathLst>
                <a:path w="1716404" h="558165">
                  <a:moveTo>
                    <a:pt x="1716024" y="0"/>
                  </a:moveTo>
                  <a:lnTo>
                    <a:pt x="0" y="0"/>
                  </a:lnTo>
                  <a:lnTo>
                    <a:pt x="0" y="557783"/>
                  </a:lnTo>
                  <a:lnTo>
                    <a:pt x="1716024" y="557783"/>
                  </a:lnTo>
                  <a:lnTo>
                    <a:pt x="1716024" y="0"/>
                  </a:lnTo>
                  <a:close/>
                </a:path>
              </a:pathLst>
            </a:custGeom>
            <a:solidFill>
              <a:srgbClr val="3126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>
            <a:extLst>
              <a:ext uri="{FF2B5EF4-FFF2-40B4-BE49-F238E27FC236}">
                <a16:creationId xmlns:a16="http://schemas.microsoft.com/office/drawing/2014/main" id="{5A122969-0414-7DC0-4569-37061C78877D}"/>
              </a:ext>
            </a:extLst>
          </p:cNvPr>
          <p:cNvGrpSpPr/>
          <p:nvPr/>
        </p:nvGrpSpPr>
        <p:grpSpPr>
          <a:xfrm>
            <a:off x="23989" y="2332652"/>
            <a:ext cx="1609090" cy="1938655"/>
            <a:chOff x="-28193" y="1841246"/>
            <a:chExt cx="1609090" cy="1938655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B5B8A04A-C896-AF61-B3EC-2BF6390D052C}"/>
                </a:ext>
              </a:extLst>
            </p:cNvPr>
            <p:cNvSpPr/>
            <p:nvPr/>
          </p:nvSpPr>
          <p:spPr>
            <a:xfrm>
              <a:off x="0" y="3723386"/>
              <a:ext cx="1553210" cy="56515"/>
            </a:xfrm>
            <a:custGeom>
              <a:avLst/>
              <a:gdLst/>
              <a:ahLst/>
              <a:cxnLst/>
              <a:rect l="l" t="t" r="r" b="b"/>
              <a:pathLst>
                <a:path w="1553210" h="56514">
                  <a:moveTo>
                    <a:pt x="1552702" y="0"/>
                  </a:moveTo>
                  <a:lnTo>
                    <a:pt x="0" y="0"/>
                  </a:lnTo>
                  <a:lnTo>
                    <a:pt x="0" y="56386"/>
                  </a:lnTo>
                  <a:lnTo>
                    <a:pt x="1552702" y="56386"/>
                  </a:lnTo>
                  <a:lnTo>
                    <a:pt x="1552702" y="0"/>
                  </a:lnTo>
                  <a:close/>
                </a:path>
              </a:pathLst>
            </a:custGeom>
            <a:solidFill>
              <a:srgbClr val="3AA7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54F68DD4-CC40-057C-1866-F7570FE204DA}"/>
                </a:ext>
              </a:extLst>
            </p:cNvPr>
            <p:cNvSpPr/>
            <p:nvPr/>
          </p:nvSpPr>
          <p:spPr>
            <a:xfrm>
              <a:off x="0" y="1869439"/>
              <a:ext cx="1553210" cy="1882139"/>
            </a:xfrm>
            <a:custGeom>
              <a:avLst/>
              <a:gdLst/>
              <a:ahLst/>
              <a:cxnLst/>
              <a:rect l="l" t="t" r="r" b="b"/>
              <a:pathLst>
                <a:path w="1553210" h="1882139">
                  <a:moveTo>
                    <a:pt x="0" y="0"/>
                  </a:moveTo>
                  <a:lnTo>
                    <a:pt x="1552702" y="0"/>
                  </a:lnTo>
                  <a:lnTo>
                    <a:pt x="1552702" y="1882139"/>
                  </a:lnTo>
                </a:path>
              </a:pathLst>
            </a:custGeom>
            <a:ln w="56386">
              <a:solidFill>
                <a:srgbClr val="3AA7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Retângulo 21">
            <a:extLst>
              <a:ext uri="{FF2B5EF4-FFF2-40B4-BE49-F238E27FC236}">
                <a16:creationId xmlns:a16="http://schemas.microsoft.com/office/drawing/2014/main" id="{F4A326B0-EBB7-8933-0030-CB9A2407AEDB}"/>
              </a:ext>
            </a:extLst>
          </p:cNvPr>
          <p:cNvSpPr/>
          <p:nvPr/>
        </p:nvSpPr>
        <p:spPr>
          <a:xfrm>
            <a:off x="4660899" y="6126913"/>
            <a:ext cx="4173770" cy="2318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 descr="Interface gráfica do usuário, Texto, Aplicativo&#10;&#10;O conteúdo gerado por IA pode estar incorreto.">
            <a:extLst>
              <a:ext uri="{FF2B5EF4-FFF2-40B4-BE49-F238E27FC236}">
                <a16:creationId xmlns:a16="http://schemas.microsoft.com/office/drawing/2014/main" id="{2868B940-1A10-70C1-257F-CC61BA614B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4860"/>
            <a:ext cx="3086247" cy="4371340"/>
          </a:xfrm>
          <a:prstGeom prst="rect">
            <a:avLst/>
          </a:prstGeom>
        </p:spPr>
      </p:pic>
      <p:pic>
        <p:nvPicPr>
          <p:cNvPr id="2" name="Imagem 1" descr="Interface gráfica do usuário, Texto, Aplicativo&#10;&#10;O conteúdo gerado por IA pode estar incorreto.">
            <a:extLst>
              <a:ext uri="{FF2B5EF4-FFF2-40B4-BE49-F238E27FC236}">
                <a16:creationId xmlns:a16="http://schemas.microsoft.com/office/drawing/2014/main" id="{5F18390F-D001-2DF5-646D-7169EF25EE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6189" y="3081153"/>
            <a:ext cx="3078418" cy="4438650"/>
          </a:xfrm>
          <a:prstGeom prst="rect">
            <a:avLst/>
          </a:prstGeom>
        </p:spPr>
      </p:pic>
      <p:pic>
        <p:nvPicPr>
          <p:cNvPr id="3" name="Imagem 2" descr="Texto, Carta&#10;&#10;O conteúdo gerado por IA pode estar incorreto.">
            <a:extLst>
              <a:ext uri="{FF2B5EF4-FFF2-40B4-BE49-F238E27FC236}">
                <a16:creationId xmlns:a16="http://schemas.microsoft.com/office/drawing/2014/main" id="{882DF07F-8415-4BE2-8AFF-8CE96F9385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4607" y="744220"/>
            <a:ext cx="2835224" cy="3802380"/>
          </a:xfrm>
          <a:prstGeom prst="rect">
            <a:avLst/>
          </a:prstGeom>
        </p:spPr>
      </p:pic>
      <p:pic>
        <p:nvPicPr>
          <p:cNvPr id="5" name="Imagem 4" descr="Texto, Carta&#10;&#10;O conteúdo gerado por IA pode estar incorreto.">
            <a:extLst>
              <a:ext uri="{FF2B5EF4-FFF2-40B4-BE49-F238E27FC236}">
                <a16:creationId xmlns:a16="http://schemas.microsoft.com/office/drawing/2014/main" id="{69D57A00-F6F5-D6AA-9886-E20C1E22F2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500" y="4378960"/>
            <a:ext cx="2366389" cy="3063240"/>
          </a:xfrm>
          <a:prstGeom prst="rect">
            <a:avLst/>
          </a:prstGeom>
        </p:spPr>
      </p:pic>
      <p:pic>
        <p:nvPicPr>
          <p:cNvPr id="21" name="Imagem 20" descr="Desenho de um círculo&#10;&#10;O conteúdo gerado por IA pode estar incorreto.">
            <a:extLst>
              <a:ext uri="{FF2B5EF4-FFF2-40B4-BE49-F238E27FC236}">
                <a16:creationId xmlns:a16="http://schemas.microsoft.com/office/drawing/2014/main" id="{64240AC3-276A-4C39-C124-B90A4CBB45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309" y="6835872"/>
            <a:ext cx="691730" cy="689671"/>
          </a:xfrm>
          <a:prstGeom prst="rect">
            <a:avLst/>
          </a:prstGeom>
        </p:spPr>
      </p:pic>
      <p:sp>
        <p:nvSpPr>
          <p:cNvPr id="10" name="object 17">
            <a:extLst>
              <a:ext uri="{FF2B5EF4-FFF2-40B4-BE49-F238E27FC236}">
                <a16:creationId xmlns:a16="http://schemas.microsoft.com/office/drawing/2014/main" id="{3F5BB0CE-90AC-8D7F-DB09-4FA7E73D42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6100" y="203200"/>
            <a:ext cx="100584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800" spc="140" dirty="0">
                <a:highlight>
                  <a:srgbClr val="008000"/>
                </a:highlight>
              </a:rPr>
              <a:t>Pareceres técnicos, laudos de eficiência e atestados</a:t>
            </a:r>
            <a:endParaRPr sz="2800" dirty="0">
              <a:highlight>
                <a:srgbClr val="008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306907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2DC94B9-8558-61D6-90D5-3639FEF8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>
            <a:extLst>
              <a:ext uri="{FF2B5EF4-FFF2-40B4-BE49-F238E27FC236}">
                <a16:creationId xmlns:a16="http://schemas.microsoft.com/office/drawing/2014/main" id="{CD48C10D-8F5A-1003-D87B-64C8E82F7312}"/>
              </a:ext>
            </a:extLst>
          </p:cNvPr>
          <p:cNvSpPr/>
          <p:nvPr/>
        </p:nvSpPr>
        <p:spPr>
          <a:xfrm>
            <a:off x="0" y="6720333"/>
            <a:ext cx="2133600" cy="67310"/>
          </a:xfrm>
          <a:custGeom>
            <a:avLst/>
            <a:gdLst/>
            <a:ahLst/>
            <a:cxnLst/>
            <a:rect l="l" t="t" r="r" b="b"/>
            <a:pathLst>
              <a:path w="2133600" h="67309">
                <a:moveTo>
                  <a:pt x="2133347" y="0"/>
                </a:moveTo>
                <a:lnTo>
                  <a:pt x="0" y="0"/>
                </a:lnTo>
                <a:lnTo>
                  <a:pt x="0" y="67067"/>
                </a:lnTo>
                <a:lnTo>
                  <a:pt x="2133347" y="67067"/>
                </a:lnTo>
                <a:lnTo>
                  <a:pt x="2133347" y="0"/>
                </a:lnTo>
                <a:close/>
              </a:path>
            </a:pathLst>
          </a:custGeom>
          <a:solidFill>
            <a:srgbClr val="38B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4E93E6FA-8015-57FA-9819-16BB5FFE41F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6100" y="203200"/>
            <a:ext cx="100584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800" spc="140" dirty="0">
                <a:highlight>
                  <a:srgbClr val="008000"/>
                </a:highlight>
              </a:rPr>
              <a:t>Sua consulta para solução personalizada</a:t>
            </a:r>
            <a:endParaRPr sz="2800" dirty="0">
              <a:highlight>
                <a:srgbClr val="008000"/>
              </a:highlight>
            </a:endParaRPr>
          </a:p>
        </p:txBody>
      </p:sp>
      <p:pic>
        <p:nvPicPr>
          <p:cNvPr id="21" name="Imagem 20" descr="Desenho de um círculo&#10;&#10;O conteúdo gerado por IA pode estar incorreto.">
            <a:extLst>
              <a:ext uri="{FF2B5EF4-FFF2-40B4-BE49-F238E27FC236}">
                <a16:creationId xmlns:a16="http://schemas.microsoft.com/office/drawing/2014/main" id="{452A8EB8-9D88-27B2-F9DE-D3AA0070E3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700" y="6828729"/>
            <a:ext cx="691730" cy="689671"/>
          </a:xfrm>
          <a:prstGeom prst="rect">
            <a:avLst/>
          </a:prstGeom>
        </p:spPr>
      </p:pic>
      <p:sp>
        <p:nvSpPr>
          <p:cNvPr id="2" name="object 14">
            <a:extLst>
              <a:ext uri="{FF2B5EF4-FFF2-40B4-BE49-F238E27FC236}">
                <a16:creationId xmlns:a16="http://schemas.microsoft.com/office/drawing/2014/main" id="{34F2148A-103D-7335-CBC2-A857D8A3BA8D}"/>
              </a:ext>
            </a:extLst>
          </p:cNvPr>
          <p:cNvSpPr txBox="1"/>
          <p:nvPr/>
        </p:nvSpPr>
        <p:spPr>
          <a:xfrm>
            <a:off x="249116" y="1193800"/>
            <a:ext cx="9974384" cy="5320046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65"/>
              </a:spcBef>
            </a:pPr>
            <a:r>
              <a:rPr lang="pt-BR" sz="1400" dirty="0">
                <a:solidFill>
                  <a:schemeClr val="tx1"/>
                </a:solidFill>
                <a:latin typeface="Lucida Sans Unicode"/>
                <a:cs typeface="Lucida Sans Unicode"/>
              </a:rPr>
              <a:t>Seu nome completo:	 	__________________________________________________________________</a:t>
            </a:r>
          </a:p>
          <a:p>
            <a:pPr marL="12700" algn="l">
              <a:lnSpc>
                <a:spcPct val="100000"/>
              </a:lnSpc>
              <a:spcBef>
                <a:spcPts val="165"/>
              </a:spcBef>
            </a:pPr>
            <a:endParaRPr lang="pt-BR" sz="1400" dirty="0">
              <a:solidFill>
                <a:schemeClr val="tx1"/>
              </a:solidFill>
              <a:latin typeface="Lucida Sans Unicode"/>
              <a:cs typeface="Lucida Sans Unicode"/>
            </a:endParaRPr>
          </a:p>
          <a:p>
            <a:pPr marL="12700" algn="l">
              <a:lnSpc>
                <a:spcPct val="100000"/>
              </a:lnSpc>
              <a:spcBef>
                <a:spcPts val="165"/>
              </a:spcBef>
            </a:pPr>
            <a:r>
              <a:rPr lang="pt-BR" sz="1400" dirty="0">
                <a:solidFill>
                  <a:schemeClr val="tx1"/>
                </a:solidFill>
                <a:latin typeface="Lucida Sans Unicode"/>
                <a:cs typeface="Lucida Sans Unicode"/>
              </a:rPr>
              <a:t>Nome de tratamento: 	_______________________________________________</a:t>
            </a:r>
          </a:p>
          <a:p>
            <a:pPr marL="12700" algn="l">
              <a:lnSpc>
                <a:spcPct val="100000"/>
              </a:lnSpc>
              <a:spcBef>
                <a:spcPts val="165"/>
              </a:spcBef>
            </a:pPr>
            <a:endParaRPr lang="pt-BR" sz="1400" dirty="0">
              <a:solidFill>
                <a:schemeClr val="tx1"/>
              </a:solidFill>
              <a:latin typeface="Lucida Sans Unicode"/>
              <a:cs typeface="Lucida Sans Unicode"/>
            </a:endParaRPr>
          </a:p>
          <a:p>
            <a:pPr marL="12700" algn="l">
              <a:lnSpc>
                <a:spcPct val="100000"/>
              </a:lnSpc>
              <a:spcBef>
                <a:spcPts val="165"/>
              </a:spcBef>
            </a:pPr>
            <a:r>
              <a:rPr lang="pt-BR" sz="1400" dirty="0">
                <a:solidFill>
                  <a:schemeClr val="tx1"/>
                </a:solidFill>
                <a:latin typeface="Lucida Sans Unicode"/>
                <a:cs typeface="Lucida Sans Unicode"/>
              </a:rPr>
              <a:t>E-mail: ________________________________________ 		Telefone: (___) ________________________</a:t>
            </a:r>
          </a:p>
          <a:p>
            <a:pPr marL="12700" algn="l">
              <a:lnSpc>
                <a:spcPct val="100000"/>
              </a:lnSpc>
              <a:spcBef>
                <a:spcPts val="165"/>
              </a:spcBef>
            </a:pPr>
            <a:endParaRPr lang="pt-BR" sz="1400" dirty="0">
              <a:solidFill>
                <a:schemeClr val="tx1"/>
              </a:solidFill>
              <a:latin typeface="Lucida Sans Unicode"/>
              <a:cs typeface="Lucida Sans Unicode"/>
            </a:endParaRPr>
          </a:p>
          <a:p>
            <a:pPr marL="12700" algn="l">
              <a:lnSpc>
                <a:spcPct val="100000"/>
              </a:lnSpc>
              <a:spcBef>
                <a:spcPts val="165"/>
              </a:spcBef>
            </a:pPr>
            <a:r>
              <a:rPr lang="pt-BR" sz="1400" dirty="0">
                <a:solidFill>
                  <a:schemeClr val="tx1"/>
                </a:solidFill>
                <a:latin typeface="Lucida Sans Unicode"/>
                <a:cs typeface="Lucida Sans Unicode"/>
              </a:rPr>
              <a:t>Empresa: 	____________________________________________________________________________________________</a:t>
            </a:r>
          </a:p>
          <a:p>
            <a:pPr marL="12700" algn="l">
              <a:lnSpc>
                <a:spcPct val="100000"/>
              </a:lnSpc>
              <a:spcBef>
                <a:spcPts val="165"/>
              </a:spcBef>
            </a:pPr>
            <a:endParaRPr lang="pt-BR" sz="1400" dirty="0">
              <a:solidFill>
                <a:schemeClr val="tx1"/>
              </a:solidFill>
              <a:latin typeface="Lucida Sans Unicode"/>
              <a:cs typeface="Lucida Sans Unicode"/>
            </a:endParaRPr>
          </a:p>
          <a:p>
            <a:pPr marL="12700" algn="l">
              <a:lnSpc>
                <a:spcPct val="100000"/>
              </a:lnSpc>
              <a:spcBef>
                <a:spcPts val="165"/>
              </a:spcBef>
            </a:pPr>
            <a:r>
              <a:rPr lang="pt-BR" sz="1400" dirty="0">
                <a:solidFill>
                  <a:schemeClr val="tx1"/>
                </a:solidFill>
                <a:latin typeface="Lucida Sans Unicode"/>
                <a:cs typeface="Lucida Sans Unicode"/>
              </a:rPr>
              <a:t>Local da instalação: Cidade: _______________________________________________________   UF: _____</a:t>
            </a:r>
          </a:p>
          <a:p>
            <a:pPr marL="12700" algn="l">
              <a:lnSpc>
                <a:spcPct val="100000"/>
              </a:lnSpc>
              <a:spcBef>
                <a:spcPts val="165"/>
              </a:spcBef>
            </a:pPr>
            <a:endParaRPr lang="pt-BR" sz="1400" dirty="0">
              <a:solidFill>
                <a:schemeClr val="tx1"/>
              </a:solidFill>
              <a:latin typeface="Lucida Sans Unicode"/>
              <a:cs typeface="Lucida Sans Unicode"/>
            </a:endParaRPr>
          </a:p>
          <a:p>
            <a:pPr marL="12700" algn="l">
              <a:lnSpc>
                <a:spcPct val="100000"/>
              </a:lnSpc>
              <a:spcBef>
                <a:spcPts val="165"/>
              </a:spcBef>
            </a:pPr>
            <a:r>
              <a:rPr lang="pt-BR" sz="1400" dirty="0">
                <a:solidFill>
                  <a:schemeClr val="tx1"/>
                </a:solidFill>
                <a:latin typeface="Lucida Sans Unicode"/>
                <a:cs typeface="Lucida Sans Unicode"/>
              </a:rPr>
              <a:t>Líquido a ser tratado: __________________________________________________________________________________</a:t>
            </a:r>
          </a:p>
          <a:p>
            <a:pPr marL="12700" algn="l">
              <a:lnSpc>
                <a:spcPct val="100000"/>
              </a:lnSpc>
              <a:spcBef>
                <a:spcPts val="165"/>
              </a:spcBef>
            </a:pPr>
            <a:endParaRPr lang="pt-BR" sz="1400" dirty="0">
              <a:solidFill>
                <a:schemeClr val="tx1"/>
              </a:solidFill>
              <a:latin typeface="Lucida Sans Unicode"/>
              <a:cs typeface="Lucida Sans Unicode"/>
            </a:endParaRPr>
          </a:p>
          <a:p>
            <a:pPr marL="12700" algn="l">
              <a:lnSpc>
                <a:spcPct val="100000"/>
              </a:lnSpc>
              <a:spcBef>
                <a:spcPts val="165"/>
              </a:spcBef>
            </a:pPr>
            <a:r>
              <a:rPr lang="pt-BR" sz="1400" dirty="0">
                <a:solidFill>
                  <a:schemeClr val="tx1"/>
                </a:solidFill>
                <a:latin typeface="Lucida Sans Unicode"/>
                <a:cs typeface="Lucida Sans Unicode"/>
              </a:rPr>
              <a:t>Volume diário a ser tratado: _____________ M³</a:t>
            </a:r>
          </a:p>
          <a:p>
            <a:pPr marL="12700" algn="l">
              <a:lnSpc>
                <a:spcPct val="100000"/>
              </a:lnSpc>
              <a:spcBef>
                <a:spcPts val="165"/>
              </a:spcBef>
            </a:pPr>
            <a:endParaRPr lang="pt-BR" sz="1400" dirty="0">
              <a:solidFill>
                <a:schemeClr val="tx1"/>
              </a:solidFill>
              <a:latin typeface="Lucida Sans Unicode"/>
              <a:cs typeface="Lucida Sans Unicode"/>
            </a:endParaRPr>
          </a:p>
          <a:p>
            <a:pPr marL="12700" algn="l">
              <a:lnSpc>
                <a:spcPct val="100000"/>
              </a:lnSpc>
              <a:spcBef>
                <a:spcPts val="165"/>
              </a:spcBef>
            </a:pPr>
            <a:r>
              <a:rPr lang="pt-BR" sz="1400" dirty="0">
                <a:solidFill>
                  <a:schemeClr val="tx1"/>
                </a:solidFill>
                <a:latin typeface="Lucida Sans Unicode"/>
                <a:cs typeface="Lucida Sans Unicode"/>
              </a:rPr>
              <a:t>Parâmetros médios efluente bruto: ____________, ____________, __________, ____________</a:t>
            </a:r>
          </a:p>
          <a:p>
            <a:pPr marL="12700" algn="l">
              <a:lnSpc>
                <a:spcPct val="100000"/>
              </a:lnSpc>
              <a:spcBef>
                <a:spcPts val="165"/>
              </a:spcBef>
            </a:pPr>
            <a:endParaRPr lang="pt-BR" sz="1400" dirty="0">
              <a:solidFill>
                <a:schemeClr val="tx1"/>
              </a:solidFill>
              <a:latin typeface="Lucida Sans Unicode"/>
              <a:cs typeface="Lucida Sans Unicode"/>
            </a:endParaRPr>
          </a:p>
          <a:p>
            <a:pPr marL="12700" algn="l">
              <a:lnSpc>
                <a:spcPct val="100000"/>
              </a:lnSpc>
              <a:spcBef>
                <a:spcPts val="165"/>
              </a:spcBef>
            </a:pPr>
            <a:r>
              <a:rPr lang="pt-BR" sz="1400" dirty="0">
                <a:solidFill>
                  <a:schemeClr val="tx1"/>
                </a:solidFill>
                <a:latin typeface="Lucida Sans Unicode"/>
                <a:cs typeface="Lucida Sans Unicode"/>
              </a:rPr>
              <a:t>Parâmetros desejados após o tratamento: ____________, __________, ________, __________</a:t>
            </a:r>
          </a:p>
          <a:p>
            <a:pPr marL="12700" algn="l">
              <a:lnSpc>
                <a:spcPct val="100000"/>
              </a:lnSpc>
              <a:spcBef>
                <a:spcPts val="165"/>
              </a:spcBef>
            </a:pPr>
            <a:endParaRPr lang="pt-BR" sz="1400" dirty="0">
              <a:solidFill>
                <a:schemeClr val="tx1"/>
              </a:solidFill>
              <a:latin typeface="Lucida Sans Unicode"/>
              <a:cs typeface="Lucida Sans Unicode"/>
            </a:endParaRPr>
          </a:p>
          <a:p>
            <a:pPr marL="12700" algn="l">
              <a:lnSpc>
                <a:spcPct val="100000"/>
              </a:lnSpc>
              <a:spcBef>
                <a:spcPts val="165"/>
              </a:spcBef>
            </a:pPr>
            <a:r>
              <a:rPr lang="pt-BR" sz="1400" dirty="0">
                <a:solidFill>
                  <a:schemeClr val="tx1"/>
                </a:solidFill>
                <a:latin typeface="Lucida Sans Unicode"/>
                <a:cs typeface="Lucida Sans Unicode"/>
              </a:rPr>
              <a:t>Tem lagoa de retenção: ___ sim 	___ não</a:t>
            </a:r>
          </a:p>
          <a:p>
            <a:pPr marL="12700" algn="l">
              <a:lnSpc>
                <a:spcPct val="100000"/>
              </a:lnSpc>
              <a:spcBef>
                <a:spcPts val="165"/>
              </a:spcBef>
            </a:pPr>
            <a:r>
              <a:rPr lang="pt-BR" sz="1400" dirty="0">
                <a:solidFill>
                  <a:schemeClr val="tx1"/>
                </a:solidFill>
                <a:latin typeface="Lucida Sans Unicode"/>
                <a:cs typeface="Lucida Sans Unicode"/>
              </a:rPr>
              <a:t>Volume da(s) lagoa _________ M³</a:t>
            </a:r>
          </a:p>
          <a:p>
            <a:pPr marL="12700" algn="l">
              <a:lnSpc>
                <a:spcPct val="100000"/>
              </a:lnSpc>
              <a:spcBef>
                <a:spcPts val="165"/>
              </a:spcBef>
            </a:pPr>
            <a:endParaRPr lang="pt-BR" sz="1400" dirty="0">
              <a:solidFill>
                <a:schemeClr val="tx1"/>
              </a:solidFill>
              <a:latin typeface="Lucida Sans Unicode"/>
              <a:cs typeface="Lucida Sans Unicode"/>
            </a:endParaRPr>
          </a:p>
          <a:p>
            <a:pPr marL="12700" algn="l">
              <a:lnSpc>
                <a:spcPct val="100000"/>
              </a:lnSpc>
              <a:spcBef>
                <a:spcPts val="165"/>
              </a:spcBef>
            </a:pPr>
            <a:endParaRPr sz="1400" dirty="0">
              <a:solidFill>
                <a:schemeClr val="tx1"/>
              </a:solidFill>
              <a:latin typeface="Lucida Sans Unicode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121655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16651" y="-693707"/>
            <a:ext cx="6406960" cy="6916707"/>
            <a:chOff x="4716651" y="185014"/>
            <a:chExt cx="6406960" cy="5819418"/>
          </a:xfrm>
        </p:grpSpPr>
        <p:sp>
          <p:nvSpPr>
            <p:cNvPr id="3" name="object 3"/>
            <p:cNvSpPr/>
            <p:nvPr/>
          </p:nvSpPr>
          <p:spPr>
            <a:xfrm>
              <a:off x="4716651" y="840987"/>
              <a:ext cx="5702919" cy="5163445"/>
            </a:xfrm>
            <a:custGeom>
              <a:avLst/>
              <a:gdLst/>
              <a:ahLst/>
              <a:cxnLst/>
              <a:rect l="l" t="t" r="r" b="b"/>
              <a:pathLst>
                <a:path w="4962525" h="4455160">
                  <a:moveTo>
                    <a:pt x="4962144" y="0"/>
                  </a:moveTo>
                  <a:lnTo>
                    <a:pt x="0" y="0"/>
                  </a:lnTo>
                  <a:lnTo>
                    <a:pt x="0" y="4454652"/>
                  </a:lnTo>
                  <a:lnTo>
                    <a:pt x="4962144" y="4454652"/>
                  </a:lnTo>
                  <a:lnTo>
                    <a:pt x="4962144" y="0"/>
                  </a:lnTo>
                  <a:close/>
                </a:path>
              </a:pathLst>
            </a:custGeom>
            <a:solidFill>
              <a:srgbClr val="DBDDD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9197022" y="185014"/>
              <a:ext cx="1926589" cy="1661160"/>
            </a:xfrm>
            <a:custGeom>
              <a:avLst/>
              <a:gdLst/>
              <a:ahLst/>
              <a:cxnLst/>
              <a:rect l="l" t="t" r="r" b="b"/>
              <a:pathLst>
                <a:path w="1926590" h="1661160">
                  <a:moveTo>
                    <a:pt x="1926336" y="1661160"/>
                  </a:moveTo>
                  <a:lnTo>
                    <a:pt x="0" y="1661160"/>
                  </a:lnTo>
                  <a:lnTo>
                    <a:pt x="0" y="0"/>
                  </a:lnTo>
                </a:path>
                <a:path w="1926590" h="1661160">
                  <a:moveTo>
                    <a:pt x="1926336" y="0"/>
                  </a:moveTo>
                  <a:lnTo>
                    <a:pt x="1926336" y="1661160"/>
                  </a:lnTo>
                </a:path>
              </a:pathLst>
            </a:custGeom>
            <a:ln w="56386">
              <a:solidFill>
                <a:srgbClr val="3AA7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84176" y="613423"/>
            <a:ext cx="8260606" cy="5129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3250" spc="95" dirty="0">
                <a:solidFill>
                  <a:srgbClr val="38B548"/>
                </a:solidFill>
              </a:rPr>
              <a:t>Quem Somos</a:t>
            </a:r>
            <a:endParaRPr sz="3250" dirty="0"/>
          </a:p>
        </p:txBody>
      </p:sp>
      <p:sp>
        <p:nvSpPr>
          <p:cNvPr id="7" name="object 7"/>
          <p:cNvSpPr txBox="1"/>
          <p:nvPr/>
        </p:nvSpPr>
        <p:spPr>
          <a:xfrm>
            <a:off x="384176" y="1270000"/>
            <a:ext cx="10155046" cy="1971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85090" indent="-285750">
              <a:lnSpc>
                <a:spcPct val="1318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1"/>
                </a:solidFill>
                <a:latin typeface="Lucida Sans Unicode"/>
                <a:cs typeface="Lucida Sans Unicode"/>
              </a:rPr>
              <a:t>Temos mais de 30 anos de atuação internacional</a:t>
            </a:r>
          </a:p>
          <a:p>
            <a:pPr marL="298450" marR="85090" indent="-285750">
              <a:lnSpc>
                <a:spcPct val="1318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1"/>
                </a:solidFill>
                <a:latin typeface="Lucida Sans Unicode"/>
                <a:cs typeface="Lucida Sans Unicode"/>
              </a:rPr>
              <a:t>Mais de 80 projetos implantados</a:t>
            </a:r>
          </a:p>
          <a:p>
            <a:pPr marL="298450" marR="85090" indent="-285750">
              <a:lnSpc>
                <a:spcPct val="1318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1"/>
                </a:solidFill>
                <a:latin typeface="Lucida Sans Unicode"/>
                <a:cs typeface="Lucida Sans Unicode"/>
              </a:rPr>
              <a:t>35 projetos no Brasil</a:t>
            </a:r>
          </a:p>
          <a:p>
            <a:pPr marL="298450" marR="85090" indent="-285750">
              <a:lnSpc>
                <a:spcPct val="1318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1"/>
                </a:solidFill>
                <a:latin typeface="Lucida Sans Unicode"/>
                <a:cs typeface="Lucida Sans Unicode"/>
              </a:rPr>
              <a:t>Experiência prática em aplicações reais</a:t>
            </a:r>
          </a:p>
        </p:txBody>
      </p:sp>
      <p:sp>
        <p:nvSpPr>
          <p:cNvPr id="8" name="object 8"/>
          <p:cNvSpPr/>
          <p:nvPr/>
        </p:nvSpPr>
        <p:spPr>
          <a:xfrm>
            <a:off x="0" y="6714680"/>
            <a:ext cx="10692765" cy="67310"/>
          </a:xfrm>
          <a:custGeom>
            <a:avLst/>
            <a:gdLst/>
            <a:ahLst/>
            <a:cxnLst/>
            <a:rect l="l" t="t" r="r" b="b"/>
            <a:pathLst>
              <a:path w="10692765" h="67309">
                <a:moveTo>
                  <a:pt x="10692384" y="0"/>
                </a:moveTo>
                <a:lnTo>
                  <a:pt x="0" y="0"/>
                </a:lnTo>
                <a:lnTo>
                  <a:pt x="0" y="67056"/>
                </a:lnTo>
                <a:lnTo>
                  <a:pt x="10692384" y="67056"/>
                </a:lnTo>
                <a:lnTo>
                  <a:pt x="10692384" y="0"/>
                </a:lnTo>
                <a:close/>
              </a:path>
            </a:pathLst>
          </a:custGeom>
          <a:solidFill>
            <a:srgbClr val="38B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4092194"/>
            <a:ext cx="384175" cy="1881505"/>
          </a:xfrm>
          <a:custGeom>
            <a:avLst/>
            <a:gdLst/>
            <a:ahLst/>
            <a:cxnLst/>
            <a:rect l="l" t="t" r="r" b="b"/>
            <a:pathLst>
              <a:path w="384175" h="1881504">
                <a:moveTo>
                  <a:pt x="384048" y="1881504"/>
                </a:moveTo>
                <a:lnTo>
                  <a:pt x="0" y="1881504"/>
                </a:lnTo>
              </a:path>
              <a:path w="384175" h="1881504">
                <a:moveTo>
                  <a:pt x="0" y="0"/>
                </a:moveTo>
                <a:lnTo>
                  <a:pt x="384048" y="0"/>
                </a:lnTo>
                <a:lnTo>
                  <a:pt x="384048" y="1881504"/>
                </a:lnTo>
              </a:path>
            </a:pathLst>
          </a:custGeom>
          <a:ln w="56386">
            <a:solidFill>
              <a:srgbClr val="3AA7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Imagem 14" descr="Homem em pé na frente de um prédio&#10;&#10;O conteúdo gerado por IA pode estar incorreto.">
            <a:extLst>
              <a:ext uri="{FF2B5EF4-FFF2-40B4-BE49-F238E27FC236}">
                <a16:creationId xmlns:a16="http://schemas.microsoft.com/office/drawing/2014/main" id="{0BAD61BA-036D-DB5F-7C6A-B831A96A5A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2" r="4564" b="1623"/>
          <a:stretch/>
        </p:blipFill>
        <p:spPr>
          <a:xfrm>
            <a:off x="6681086" y="3231508"/>
            <a:ext cx="3237614" cy="3448692"/>
          </a:xfrm>
          <a:prstGeom prst="rect">
            <a:avLst/>
          </a:prstGeom>
        </p:spPr>
      </p:pic>
      <p:pic>
        <p:nvPicPr>
          <p:cNvPr id="16" name="Imagem 15" descr="Desenho de um círculo&#10;&#10;O conteúdo gerado por IA pode estar incorreto.">
            <a:extLst>
              <a:ext uri="{FF2B5EF4-FFF2-40B4-BE49-F238E27FC236}">
                <a16:creationId xmlns:a16="http://schemas.microsoft.com/office/drawing/2014/main" id="{89443D3D-6F81-1953-DDCE-3E41CF11D4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309" y="6835872"/>
            <a:ext cx="691730" cy="68967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E68825F-E77F-495B-A980-946AA862D9AB}"/>
              </a:ext>
            </a:extLst>
          </p:cNvPr>
          <p:cNvSpPr txBox="1"/>
          <p:nvPr/>
        </p:nvSpPr>
        <p:spPr>
          <a:xfrm>
            <a:off x="767644" y="6208827"/>
            <a:ext cx="8617656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João </a:t>
            </a:r>
            <a:r>
              <a:rPr lang="pt-BR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Mariz, fundador da AWFD.</a:t>
            </a:r>
            <a:endParaRPr lang="pt-BR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Uma imagem contendo grama, ao ar livre, edifício, casa&#10;&#10;O conteúdo gerado por IA pode estar incorreto.">
            <a:extLst>
              <a:ext uri="{FF2B5EF4-FFF2-40B4-BE49-F238E27FC236}">
                <a16:creationId xmlns:a16="http://schemas.microsoft.com/office/drawing/2014/main" id="{35BCE80A-8906-5087-EE3D-7F9C1C08F3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9" t="168" r="29957" b="-168"/>
          <a:stretch>
            <a:fillRect/>
          </a:stretch>
        </p:blipFill>
        <p:spPr>
          <a:xfrm>
            <a:off x="5377308" y="0"/>
            <a:ext cx="5316092" cy="6702674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255" y="1957704"/>
            <a:ext cx="425450" cy="2589530"/>
          </a:xfrm>
          <a:custGeom>
            <a:avLst/>
            <a:gdLst/>
            <a:ahLst/>
            <a:cxnLst/>
            <a:rect l="l" t="t" r="r" b="b"/>
            <a:pathLst>
              <a:path w="425450" h="2589529">
                <a:moveTo>
                  <a:pt x="425194" y="2589276"/>
                </a:moveTo>
                <a:lnTo>
                  <a:pt x="0" y="2589276"/>
                </a:lnTo>
              </a:path>
              <a:path w="425450" h="2589529">
                <a:moveTo>
                  <a:pt x="0" y="0"/>
                </a:moveTo>
                <a:lnTo>
                  <a:pt x="425194" y="0"/>
                </a:lnTo>
                <a:lnTo>
                  <a:pt x="425194" y="2589276"/>
                </a:lnTo>
              </a:path>
            </a:pathLst>
          </a:custGeom>
          <a:ln w="56386">
            <a:solidFill>
              <a:srgbClr val="3ADB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-28998" y="6692864"/>
            <a:ext cx="10692765" cy="67310"/>
          </a:xfrm>
          <a:custGeom>
            <a:avLst/>
            <a:gdLst/>
            <a:ahLst/>
            <a:cxnLst/>
            <a:rect l="l" t="t" r="r" b="b"/>
            <a:pathLst>
              <a:path w="10692765" h="67309">
                <a:moveTo>
                  <a:pt x="10692384" y="0"/>
                </a:moveTo>
                <a:lnTo>
                  <a:pt x="0" y="0"/>
                </a:lnTo>
                <a:lnTo>
                  <a:pt x="0" y="67055"/>
                </a:lnTo>
                <a:lnTo>
                  <a:pt x="10692384" y="67055"/>
                </a:lnTo>
                <a:lnTo>
                  <a:pt x="10692384" y="0"/>
                </a:lnTo>
                <a:close/>
              </a:path>
            </a:pathLst>
          </a:custGeom>
          <a:solidFill>
            <a:srgbClr val="38B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916876" y="3153499"/>
            <a:ext cx="3711447" cy="661720"/>
          </a:xfrm>
          <a:prstGeom prst="rect">
            <a:avLst/>
          </a:prstGeom>
          <a:solidFill>
            <a:srgbClr val="3AA769"/>
          </a:solidFill>
        </p:spPr>
        <p:txBody>
          <a:bodyPr vert="horz" wrap="square" lIns="0" tIns="76200" rIns="0" bIns="0" rtlCol="0">
            <a:spAutoFit/>
          </a:bodyPr>
          <a:lstStyle/>
          <a:p>
            <a:pPr marL="153035" marR="287655" algn="ctr">
              <a:tabLst>
                <a:tab pos="233679" algn="l"/>
              </a:tabLst>
            </a:pPr>
            <a:r>
              <a:rPr lang="pt-BR" sz="2000" dirty="0">
                <a:solidFill>
                  <a:srgbClr val="FFFFFF"/>
                </a:solidFill>
                <a:latin typeface="Lucida Sans Unicode"/>
                <a:cs typeface="Lucida Sans Unicode"/>
              </a:rPr>
              <a:t> José Rafael Alvim</a:t>
            </a:r>
            <a:r>
              <a:rPr lang="pt-BR" sz="20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</a:p>
          <a:p>
            <a:pPr marL="153035" marR="287655" algn="ctr">
              <a:tabLst>
                <a:tab pos="233679" algn="l"/>
              </a:tabLst>
            </a:pPr>
            <a:r>
              <a:rPr lang="pt-BR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CREA/SP 506.909.749-9</a:t>
            </a:r>
            <a:endParaRPr dirty="0">
              <a:latin typeface="Lucida Sans Unicode"/>
              <a:cs typeface="Lucida Sans Unicode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16877" y="2231876"/>
            <a:ext cx="3711447" cy="661720"/>
          </a:xfrm>
          <a:prstGeom prst="rect">
            <a:avLst/>
          </a:prstGeom>
          <a:solidFill>
            <a:srgbClr val="3AA769"/>
          </a:solidFill>
        </p:spPr>
        <p:txBody>
          <a:bodyPr vert="horz" wrap="square" lIns="0" tIns="76200" rIns="0" bIns="0" rtlCol="0">
            <a:spAutoFit/>
          </a:bodyPr>
          <a:lstStyle/>
          <a:p>
            <a:pPr marL="153670" marR="216535" algn="ctr">
              <a:tabLst>
                <a:tab pos="234315" algn="l"/>
              </a:tabLst>
            </a:pPr>
            <a:r>
              <a:rPr lang="pt-BR" sz="2000" dirty="0">
                <a:solidFill>
                  <a:srgbClr val="FFFFFF"/>
                </a:solidFill>
                <a:latin typeface="Lucida Sans Unicode"/>
                <a:cs typeface="Lucida Sans Unicode"/>
              </a:rPr>
              <a:t>João Sampaio Mariz  </a:t>
            </a:r>
          </a:p>
          <a:p>
            <a:pPr marL="153670" marR="216535" algn="ctr">
              <a:tabLst>
                <a:tab pos="234315" algn="l"/>
              </a:tabLst>
            </a:pPr>
            <a:r>
              <a:rPr lang="pt-BR" dirty="0">
                <a:solidFill>
                  <a:srgbClr val="FFFFFF"/>
                </a:solidFill>
                <a:latin typeface="Lucida Sans Unicode"/>
                <a:cs typeface="Lucida Sans Unicode"/>
              </a:rPr>
              <a:t>Sócio-Diretor</a:t>
            </a:r>
            <a:endParaRPr dirty="0">
              <a:latin typeface="Lucida Sans Unicode"/>
              <a:cs typeface="Lucida Sans Unicode"/>
            </a:endParaRPr>
          </a:p>
        </p:txBody>
      </p:sp>
      <p:pic>
        <p:nvPicPr>
          <p:cNvPr id="19" name="Imagem 18" descr="Desenho de um círculo&#10;&#10;O conteúdo gerado por IA pode estar incorreto.">
            <a:extLst>
              <a:ext uri="{FF2B5EF4-FFF2-40B4-BE49-F238E27FC236}">
                <a16:creationId xmlns:a16="http://schemas.microsoft.com/office/drawing/2014/main" id="{82B56C81-F9F1-9F0B-1499-CE19A73A36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309" y="6835872"/>
            <a:ext cx="691730" cy="689671"/>
          </a:xfrm>
          <a:prstGeom prst="rect">
            <a:avLst/>
          </a:prstGeom>
        </p:spPr>
      </p:pic>
      <p:sp>
        <p:nvSpPr>
          <p:cNvPr id="10" name="object 14">
            <a:extLst>
              <a:ext uri="{FF2B5EF4-FFF2-40B4-BE49-F238E27FC236}">
                <a16:creationId xmlns:a16="http://schemas.microsoft.com/office/drawing/2014/main" id="{CD667C28-21D8-1D70-DBFD-98B56EFC234D}"/>
              </a:ext>
            </a:extLst>
          </p:cNvPr>
          <p:cNvSpPr txBox="1"/>
          <p:nvPr/>
        </p:nvSpPr>
        <p:spPr>
          <a:xfrm>
            <a:off x="249116" y="5257169"/>
            <a:ext cx="5097584" cy="1575431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algn="l"/>
            <a:r>
              <a:rPr lang="pt-BR" sz="1400" b="1" spc="-10" dirty="0">
                <a:solidFill>
                  <a:schemeClr val="tx1"/>
                </a:solidFill>
                <a:uFill>
                  <a:solidFill>
                    <a:srgbClr val="0000FF"/>
                  </a:solidFill>
                </a:uFill>
                <a:latin typeface="Lucida Sans Unicode"/>
                <a:cs typeface="Lucida Sans Unicode"/>
                <a:hlinkClick r:id="rId4"/>
              </a:rPr>
              <a:t>contato@awfd.com.br</a:t>
            </a:r>
            <a:endParaRPr lang="pt-BR" sz="1400" b="1" spc="-10" dirty="0">
              <a:solidFill>
                <a:schemeClr val="tx1"/>
              </a:solidFill>
              <a:uFill>
                <a:solidFill>
                  <a:srgbClr val="0000FF"/>
                </a:solidFill>
              </a:uFill>
              <a:latin typeface="Lucida Sans Unicode"/>
              <a:cs typeface="Lucida Sans Unicode"/>
            </a:endParaRPr>
          </a:p>
          <a:p>
            <a:pPr marL="12700" algn="l"/>
            <a:endParaRPr lang="pt-BR" sz="1400" b="1" spc="-10" dirty="0">
              <a:solidFill>
                <a:schemeClr val="tx1"/>
              </a:solidFill>
              <a:uFill>
                <a:solidFill>
                  <a:srgbClr val="0000FF"/>
                </a:solidFill>
              </a:uFill>
              <a:latin typeface="Lucida Sans Unicode"/>
              <a:cs typeface="Lucida Sans Unicode"/>
            </a:endParaRPr>
          </a:p>
          <a:p>
            <a:pPr marL="12700" algn="l"/>
            <a:r>
              <a:rPr lang="pt-BR" sz="1400" b="1" spc="-10" dirty="0" err="1">
                <a:solidFill>
                  <a:schemeClr val="tx1"/>
                </a:solidFill>
                <a:uFill>
                  <a:solidFill>
                    <a:srgbClr val="0000FF"/>
                  </a:solidFill>
                </a:uFill>
                <a:latin typeface="Lucida Sans Unicode"/>
                <a:cs typeface="Lucida Sans Unicode"/>
              </a:rPr>
              <a:t>Tel</a:t>
            </a:r>
            <a:r>
              <a:rPr lang="pt-BR" sz="1400" b="1" spc="-10" dirty="0">
                <a:solidFill>
                  <a:schemeClr val="tx1"/>
                </a:solidFill>
                <a:uFill>
                  <a:solidFill>
                    <a:srgbClr val="0000FF"/>
                  </a:solidFill>
                </a:uFill>
                <a:latin typeface="Lucida Sans Unicode"/>
                <a:cs typeface="Lucida Sans Unicode"/>
              </a:rPr>
              <a:t>/Whatsapp: 11- 9 8429 8491</a:t>
            </a:r>
          </a:p>
          <a:p>
            <a:pPr marL="12700" algn="l"/>
            <a:endParaRPr lang="pt-BR" sz="1400" b="1" spc="-10" dirty="0">
              <a:solidFill>
                <a:schemeClr val="tx1"/>
              </a:solidFill>
              <a:uFill>
                <a:solidFill>
                  <a:srgbClr val="0000FF"/>
                </a:solidFill>
              </a:uFill>
              <a:latin typeface="Lucida Sans Unicode"/>
              <a:cs typeface="Lucida Sans Unicode"/>
            </a:endParaRPr>
          </a:p>
          <a:p>
            <a:pPr marL="12700" algn="l"/>
            <a:r>
              <a:rPr lang="pt-BR" sz="1400" b="1" i="0" dirty="0">
                <a:solidFill>
                  <a:schemeClr val="tx1"/>
                </a:solidFill>
                <a:effectLst/>
                <a:latin typeface="Roboto Slab" panose="020F0502020204030204" pitchFamily="2" charset="0"/>
              </a:rPr>
              <a:t>Rua Guararapes, 548 - Brooklin Paulista</a:t>
            </a:r>
            <a:r>
              <a:rPr lang="pt-BR" sz="1400" b="1" dirty="0">
                <a:solidFill>
                  <a:schemeClr val="tx1"/>
                </a:solidFill>
                <a:latin typeface="Roboto Slab" panose="020F0502020204030204" pitchFamily="2" charset="0"/>
              </a:rPr>
              <a:t> </a:t>
            </a:r>
            <a:r>
              <a:rPr lang="pt-BR" sz="1400" b="1" i="0" dirty="0">
                <a:solidFill>
                  <a:schemeClr val="tx1"/>
                </a:solidFill>
                <a:effectLst/>
                <a:latin typeface="Roboto Slab" panose="020F0502020204030204" pitchFamily="2" charset="0"/>
              </a:rPr>
              <a:t>- São Paulo – SP</a:t>
            </a:r>
          </a:p>
          <a:p>
            <a:pPr marL="12700" algn="l"/>
            <a:r>
              <a:rPr lang="pt-BR" sz="1400" b="1" i="0" dirty="0">
                <a:solidFill>
                  <a:schemeClr val="tx1"/>
                </a:solidFill>
                <a:effectLst/>
                <a:latin typeface="Roboto Slab" panose="020F0502020204030204" pitchFamily="2" charset="0"/>
              </a:rPr>
              <a:t>04561-000</a:t>
            </a:r>
          </a:p>
          <a:p>
            <a:pPr marL="12700" algn="l">
              <a:lnSpc>
                <a:spcPct val="100000"/>
              </a:lnSpc>
              <a:spcBef>
                <a:spcPts val="165"/>
              </a:spcBef>
            </a:pPr>
            <a:endParaRPr sz="1400" dirty="0">
              <a:solidFill>
                <a:schemeClr val="tx1"/>
              </a:solidFill>
              <a:latin typeface="Lucida Sans Unicode"/>
              <a:cs typeface="Lucida Sans Unicode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F3C459D-95FC-494D-134B-DF77493C7C71}"/>
              </a:ext>
            </a:extLst>
          </p:cNvPr>
          <p:cNvSpPr txBox="1"/>
          <p:nvPr/>
        </p:nvSpPr>
        <p:spPr>
          <a:xfrm>
            <a:off x="-1206500" y="4851400"/>
            <a:ext cx="38862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29385">
              <a:lnSpc>
                <a:spcPct val="100000"/>
              </a:lnSpc>
              <a:spcBef>
                <a:spcPts val="1515"/>
              </a:spcBef>
            </a:pPr>
            <a:r>
              <a:rPr lang="pt-BR" sz="1600" b="1" dirty="0">
                <a:solidFill>
                  <a:srgbClr val="312682"/>
                </a:solidFill>
                <a:latin typeface="Arial"/>
                <a:cs typeface="Arial"/>
              </a:rPr>
              <a:t>CONTATOS</a:t>
            </a:r>
            <a:endParaRPr lang="pt-BR" sz="900" dirty="0">
              <a:latin typeface="Arial"/>
              <a:cs typeface="Arial"/>
            </a:endParaRPr>
          </a:p>
        </p:txBody>
      </p:sp>
      <p:sp>
        <p:nvSpPr>
          <p:cNvPr id="15" name="object 17">
            <a:extLst>
              <a:ext uri="{FF2B5EF4-FFF2-40B4-BE49-F238E27FC236}">
                <a16:creationId xmlns:a16="http://schemas.microsoft.com/office/drawing/2014/main" id="{E0A49429-125A-831D-0830-B38799375F2A}"/>
              </a:ext>
            </a:extLst>
          </p:cNvPr>
          <p:cNvSpPr txBox="1">
            <a:spLocks/>
          </p:cNvSpPr>
          <p:nvPr/>
        </p:nvSpPr>
        <p:spPr>
          <a:xfrm>
            <a:off x="931970" y="748799"/>
            <a:ext cx="4800600" cy="10130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50" b="0" i="0">
                <a:solidFill>
                  <a:schemeClr val="bg1"/>
                </a:solidFill>
                <a:latin typeface="Lucida Sans Unicode"/>
                <a:ea typeface="+mj-ea"/>
                <a:cs typeface="Lucida Sans Unicode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250" spc="140" dirty="0">
                <a:solidFill>
                  <a:srgbClr val="38B548"/>
                </a:solidFill>
              </a:rPr>
              <a:t>Responsáveis Técnicos</a:t>
            </a:r>
            <a:endParaRPr lang="pt-BR" sz="3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BCAA9D7-292C-005C-E8F2-C82915824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CC765A2E-53F1-1713-F707-61C0C38CAD10}"/>
              </a:ext>
            </a:extLst>
          </p:cNvPr>
          <p:cNvGrpSpPr/>
          <p:nvPr/>
        </p:nvGrpSpPr>
        <p:grpSpPr>
          <a:xfrm>
            <a:off x="622300" y="-406400"/>
            <a:ext cx="9667874" cy="6941302"/>
            <a:chOff x="4716652" y="164321"/>
            <a:chExt cx="5573522" cy="5840111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BD13E774-0E89-25E5-8D89-41732C3C5AF6}"/>
                </a:ext>
              </a:extLst>
            </p:cNvPr>
            <p:cNvSpPr/>
            <p:nvPr/>
          </p:nvSpPr>
          <p:spPr>
            <a:xfrm>
              <a:off x="4716652" y="1117600"/>
              <a:ext cx="5573522" cy="4886832"/>
            </a:xfrm>
            <a:custGeom>
              <a:avLst/>
              <a:gdLst/>
              <a:ahLst/>
              <a:cxnLst/>
              <a:rect l="l" t="t" r="r" b="b"/>
              <a:pathLst>
                <a:path w="4962525" h="4455160">
                  <a:moveTo>
                    <a:pt x="4962144" y="0"/>
                  </a:moveTo>
                  <a:lnTo>
                    <a:pt x="0" y="0"/>
                  </a:lnTo>
                  <a:lnTo>
                    <a:pt x="0" y="4454652"/>
                  </a:lnTo>
                  <a:lnTo>
                    <a:pt x="4962144" y="4454652"/>
                  </a:lnTo>
                  <a:lnTo>
                    <a:pt x="4962144" y="0"/>
                  </a:lnTo>
                  <a:close/>
                </a:path>
              </a:pathLst>
            </a:custGeom>
            <a:solidFill>
              <a:srgbClr val="DBDDD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43FDEBFA-BFD8-E7F4-CC19-9DE33A0B2020}"/>
                </a:ext>
              </a:extLst>
            </p:cNvPr>
            <p:cNvSpPr/>
            <p:nvPr/>
          </p:nvSpPr>
          <p:spPr>
            <a:xfrm>
              <a:off x="8214188" y="164321"/>
              <a:ext cx="1926589" cy="1661160"/>
            </a:xfrm>
            <a:custGeom>
              <a:avLst/>
              <a:gdLst/>
              <a:ahLst/>
              <a:cxnLst/>
              <a:rect l="l" t="t" r="r" b="b"/>
              <a:pathLst>
                <a:path w="1926590" h="1661160">
                  <a:moveTo>
                    <a:pt x="1926336" y="1661160"/>
                  </a:moveTo>
                  <a:lnTo>
                    <a:pt x="0" y="1661160"/>
                  </a:lnTo>
                  <a:lnTo>
                    <a:pt x="0" y="0"/>
                  </a:lnTo>
                </a:path>
                <a:path w="1926590" h="1661160">
                  <a:moveTo>
                    <a:pt x="1926336" y="0"/>
                  </a:moveTo>
                  <a:lnTo>
                    <a:pt x="1926336" y="1661160"/>
                  </a:lnTo>
                </a:path>
              </a:pathLst>
            </a:custGeom>
            <a:ln w="56386">
              <a:solidFill>
                <a:srgbClr val="3AA7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33EFB3D9-93F7-0560-A370-DA8B77B3CFC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54368" y="812800"/>
            <a:ext cx="3887532" cy="5129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3250" spc="95" dirty="0">
                <a:solidFill>
                  <a:srgbClr val="38B548"/>
                </a:solidFill>
              </a:rPr>
              <a:t>Áreas de Atuação</a:t>
            </a:r>
            <a:endParaRPr lang="pt-BR" sz="3250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950C2B6E-30B6-B58C-7AD0-06D6C89C94E6}"/>
              </a:ext>
            </a:extLst>
          </p:cNvPr>
          <p:cNvSpPr txBox="1"/>
          <p:nvPr/>
        </p:nvSpPr>
        <p:spPr>
          <a:xfrm>
            <a:off x="622300" y="1346200"/>
            <a:ext cx="9408729" cy="4965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5090">
              <a:lnSpc>
                <a:spcPct val="131800"/>
              </a:lnSpc>
              <a:spcBef>
                <a:spcPts val="100"/>
              </a:spcBef>
            </a:pPr>
            <a:r>
              <a:rPr lang="pt-BR" sz="2000" dirty="0">
                <a:solidFill>
                  <a:schemeClr val="tx1"/>
                </a:solidFill>
                <a:latin typeface="Lucida Sans Unicode"/>
                <a:cs typeface="Lucida Sans Unicode"/>
              </a:rPr>
              <a:t>Somos uma empresa de tecnologia ambiental com </a:t>
            </a:r>
            <a:r>
              <a:rPr lang="pt-BR" sz="2000" b="1" dirty="0">
                <a:solidFill>
                  <a:schemeClr val="tx1"/>
                </a:solidFill>
                <a:latin typeface="Lucida Sans Unicode"/>
                <a:cs typeface="Lucida Sans Unicode"/>
              </a:rPr>
              <a:t>soluções próprias</a:t>
            </a:r>
          </a:p>
          <a:p>
            <a:pPr marL="298450" marR="85090" indent="-285750">
              <a:lnSpc>
                <a:spcPct val="1318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/>
              </a:solidFill>
              <a:latin typeface="Lucida Sans Unicode"/>
              <a:cs typeface="Lucida Sans Unicode"/>
            </a:endParaRPr>
          </a:p>
          <a:p>
            <a:pPr marL="12700" marR="85090">
              <a:lnSpc>
                <a:spcPct val="131800"/>
              </a:lnSpc>
              <a:spcBef>
                <a:spcPts val="100"/>
              </a:spcBef>
            </a:pPr>
            <a:r>
              <a:rPr lang="pt-BR" sz="2000" dirty="0">
                <a:solidFill>
                  <a:schemeClr val="tx1"/>
                </a:solidFill>
                <a:latin typeface="Lucida Sans Unicode"/>
                <a:cs typeface="Lucida Sans Unicode"/>
              </a:rPr>
              <a:t>Oferecemos atuação integrada em tratamento de </a:t>
            </a:r>
            <a:r>
              <a:rPr lang="pt-BR" sz="2000" b="1" i="1" dirty="0">
                <a:solidFill>
                  <a:schemeClr val="tx1"/>
                </a:solidFill>
                <a:latin typeface="Lucida Sans Unicode"/>
                <a:cs typeface="Lucida Sans Unicode"/>
              </a:rPr>
              <a:t>água</a:t>
            </a:r>
            <a:r>
              <a:rPr lang="pt-BR" sz="2000" dirty="0">
                <a:solidFill>
                  <a:schemeClr val="tx1"/>
                </a:solidFill>
                <a:latin typeface="Lucida Sans Unicode"/>
                <a:cs typeface="Lucida Sans Unicode"/>
              </a:rPr>
              <a:t>, </a:t>
            </a:r>
            <a:r>
              <a:rPr lang="pt-BR" sz="2000" b="1" i="1" dirty="0">
                <a:solidFill>
                  <a:schemeClr val="tx1"/>
                </a:solidFill>
                <a:latin typeface="Lucida Sans Unicode"/>
                <a:cs typeface="Lucida Sans Unicode"/>
              </a:rPr>
              <a:t>efluentes domésticos</a:t>
            </a:r>
            <a:r>
              <a:rPr lang="pt-BR" sz="2000" dirty="0">
                <a:solidFill>
                  <a:schemeClr val="tx1"/>
                </a:solidFill>
                <a:latin typeface="Lucida Sans Unicode"/>
                <a:cs typeface="Lucida Sans Unicode"/>
              </a:rPr>
              <a:t>, </a:t>
            </a:r>
            <a:r>
              <a:rPr lang="pt-BR" sz="2000" b="1" i="1" dirty="0">
                <a:solidFill>
                  <a:schemeClr val="tx1"/>
                </a:solidFill>
                <a:latin typeface="Lucida Sans Unicode"/>
                <a:cs typeface="Lucida Sans Unicode"/>
              </a:rPr>
              <a:t>efluentes hospitalares,</a:t>
            </a:r>
            <a:r>
              <a:rPr lang="pt-BR" sz="200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lang="pt-BR" sz="2000" b="1" i="1" dirty="0">
                <a:solidFill>
                  <a:schemeClr val="tx1"/>
                </a:solidFill>
                <a:latin typeface="Lucida Sans Unicode"/>
                <a:cs typeface="Lucida Sans Unicode"/>
              </a:rPr>
              <a:t>efluentes industriais</a:t>
            </a:r>
            <a:r>
              <a:rPr lang="pt-BR" sz="2000" dirty="0">
                <a:solidFill>
                  <a:schemeClr val="tx1"/>
                </a:solidFill>
                <a:latin typeface="Lucida Sans Unicode"/>
                <a:cs typeface="Lucida Sans Unicode"/>
              </a:rPr>
              <a:t> e de </a:t>
            </a:r>
            <a:r>
              <a:rPr lang="pt-BR" sz="2000" b="1" i="1" dirty="0">
                <a:solidFill>
                  <a:schemeClr val="tx1"/>
                </a:solidFill>
                <a:latin typeface="Lucida Sans Unicode"/>
                <a:cs typeface="Lucida Sans Unicode"/>
              </a:rPr>
              <a:t>chorume</a:t>
            </a:r>
            <a:r>
              <a:rPr lang="pt-BR" sz="2000" dirty="0">
                <a:solidFill>
                  <a:schemeClr val="tx1"/>
                </a:solidFill>
                <a:latin typeface="Lucida Sans Unicode"/>
                <a:cs typeface="Lucida Sans Unicode"/>
              </a:rPr>
              <a:t>, com ou sem aplicação de ozônio;</a:t>
            </a:r>
          </a:p>
          <a:p>
            <a:pPr marL="298450" marR="85090" indent="-285750">
              <a:lnSpc>
                <a:spcPct val="1318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/>
              </a:solidFill>
              <a:latin typeface="Lucida Sans Unicode"/>
              <a:cs typeface="Lucida Sans Unicode"/>
            </a:endParaRPr>
          </a:p>
          <a:p>
            <a:pPr marL="12700" marR="85090">
              <a:lnSpc>
                <a:spcPct val="131800"/>
              </a:lnSpc>
              <a:spcBef>
                <a:spcPts val="100"/>
              </a:spcBef>
            </a:pPr>
            <a:r>
              <a:rPr lang="pt-BR" sz="2000" dirty="0">
                <a:solidFill>
                  <a:schemeClr val="tx1"/>
                </a:solidFill>
                <a:latin typeface="Lucida Sans Unicode"/>
                <a:cs typeface="Lucida Sans Unicode"/>
              </a:rPr>
              <a:t>Nosso foco em eficiência operacional e conformidade ambiental;</a:t>
            </a:r>
          </a:p>
          <a:p>
            <a:pPr marL="298450" marR="85090" indent="-285750">
              <a:lnSpc>
                <a:spcPct val="1318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/>
              </a:solidFill>
              <a:latin typeface="Lucida Sans Unicode"/>
              <a:cs typeface="Lucida Sans Unicode"/>
            </a:endParaRPr>
          </a:p>
          <a:p>
            <a:pPr marL="12700" marR="85090">
              <a:lnSpc>
                <a:spcPct val="131800"/>
              </a:lnSpc>
              <a:spcBef>
                <a:spcPts val="100"/>
              </a:spcBef>
            </a:pPr>
            <a:r>
              <a:rPr lang="pt-BR" sz="2000" dirty="0">
                <a:solidFill>
                  <a:schemeClr val="tx1"/>
                </a:solidFill>
                <a:latin typeface="Lucida Sans Unicode"/>
                <a:cs typeface="Lucida Sans Unicode"/>
              </a:rPr>
              <a:t>Temos experiência prática em aplicações reais no Brasil e no exterior;</a:t>
            </a:r>
          </a:p>
          <a:p>
            <a:pPr marL="12700" marR="85090">
              <a:lnSpc>
                <a:spcPct val="131800"/>
              </a:lnSpc>
              <a:spcBef>
                <a:spcPts val="100"/>
              </a:spcBef>
            </a:pPr>
            <a:endParaRPr lang="pt-BR" sz="2000" dirty="0">
              <a:solidFill>
                <a:schemeClr val="tx1"/>
              </a:solidFill>
              <a:latin typeface="Lucida Sans Unicode"/>
              <a:cs typeface="Lucida Sans Unicode"/>
            </a:endParaRPr>
          </a:p>
          <a:p>
            <a:pPr marL="298450" marR="85090" indent="-285750">
              <a:lnSpc>
                <a:spcPct val="1318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/>
                </a:solidFill>
                <a:latin typeface="Lucida Sans Unicode"/>
                <a:cs typeface="Lucida Sans Unicode"/>
              </a:rPr>
              <a:t>Apresentamos soluções dimensionadas para o </a:t>
            </a:r>
            <a:r>
              <a:rPr lang="pt-BR" sz="2000" b="1" dirty="0">
                <a:solidFill>
                  <a:schemeClr val="tx1"/>
                </a:solidFill>
                <a:latin typeface="Lucida Sans Unicode"/>
                <a:cs typeface="Lucida Sans Unicode"/>
              </a:rPr>
              <a:t>seu problema</a:t>
            </a:r>
            <a:r>
              <a:rPr lang="pt-BR" sz="2000" dirty="0">
                <a:solidFill>
                  <a:schemeClr val="tx1"/>
                </a:solidFill>
                <a:latin typeface="Lucida Sans Unicode"/>
                <a:cs typeface="Lucida Sans Unicode"/>
              </a:rPr>
              <a:t>, trazendo </a:t>
            </a:r>
            <a:r>
              <a:rPr lang="pt-BR" sz="2000" b="1" dirty="0">
                <a:solidFill>
                  <a:schemeClr val="tx1"/>
                </a:solidFill>
                <a:latin typeface="Lucida Sans Unicode"/>
                <a:cs typeface="Lucida Sans Unicode"/>
              </a:rPr>
              <a:t>economia e ganhos significativos </a:t>
            </a:r>
            <a:r>
              <a:rPr lang="pt-BR" sz="2000" dirty="0">
                <a:solidFill>
                  <a:schemeClr val="tx1"/>
                </a:solidFill>
                <a:latin typeface="Lucida Sans Unicode"/>
                <a:cs typeface="Lucida Sans Unicode"/>
              </a:rPr>
              <a:t>para o seu negócio!</a:t>
            </a: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54DE3921-8A17-159F-414E-7A815575952D}"/>
              </a:ext>
            </a:extLst>
          </p:cNvPr>
          <p:cNvSpPr/>
          <p:nvPr/>
        </p:nvSpPr>
        <p:spPr>
          <a:xfrm>
            <a:off x="0" y="6714680"/>
            <a:ext cx="10692765" cy="67310"/>
          </a:xfrm>
          <a:custGeom>
            <a:avLst/>
            <a:gdLst/>
            <a:ahLst/>
            <a:cxnLst/>
            <a:rect l="l" t="t" r="r" b="b"/>
            <a:pathLst>
              <a:path w="10692765" h="67309">
                <a:moveTo>
                  <a:pt x="10692384" y="0"/>
                </a:moveTo>
                <a:lnTo>
                  <a:pt x="0" y="0"/>
                </a:lnTo>
                <a:lnTo>
                  <a:pt x="0" y="67056"/>
                </a:lnTo>
                <a:lnTo>
                  <a:pt x="10692384" y="67056"/>
                </a:lnTo>
                <a:lnTo>
                  <a:pt x="10692384" y="0"/>
                </a:lnTo>
                <a:close/>
              </a:path>
            </a:pathLst>
          </a:custGeom>
          <a:solidFill>
            <a:srgbClr val="38B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CD9A5C13-67B3-DA2A-3C44-E368746395AC}"/>
              </a:ext>
            </a:extLst>
          </p:cNvPr>
          <p:cNvSpPr/>
          <p:nvPr/>
        </p:nvSpPr>
        <p:spPr>
          <a:xfrm>
            <a:off x="0" y="4092194"/>
            <a:ext cx="384175" cy="1881505"/>
          </a:xfrm>
          <a:custGeom>
            <a:avLst/>
            <a:gdLst/>
            <a:ahLst/>
            <a:cxnLst/>
            <a:rect l="l" t="t" r="r" b="b"/>
            <a:pathLst>
              <a:path w="384175" h="1881504">
                <a:moveTo>
                  <a:pt x="384048" y="1881504"/>
                </a:moveTo>
                <a:lnTo>
                  <a:pt x="0" y="1881504"/>
                </a:lnTo>
              </a:path>
              <a:path w="384175" h="1881504">
                <a:moveTo>
                  <a:pt x="0" y="0"/>
                </a:moveTo>
                <a:lnTo>
                  <a:pt x="384048" y="0"/>
                </a:lnTo>
                <a:lnTo>
                  <a:pt x="384048" y="1881504"/>
                </a:lnTo>
              </a:path>
            </a:pathLst>
          </a:custGeom>
          <a:ln w="56386">
            <a:solidFill>
              <a:srgbClr val="3AA7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Imagem 15" descr="Desenho de um círculo&#10;&#10;O conteúdo gerado por IA pode estar incorreto.">
            <a:extLst>
              <a:ext uri="{FF2B5EF4-FFF2-40B4-BE49-F238E27FC236}">
                <a16:creationId xmlns:a16="http://schemas.microsoft.com/office/drawing/2014/main" id="{3F0CD983-C094-CF1B-546C-DF687E3AE1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309" y="6835872"/>
            <a:ext cx="691730" cy="68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010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 descr="Torre de fábrica&#10;&#10;O conteúdo gerado por IA pode estar incorreto.">
            <a:extLst>
              <a:ext uri="{FF2B5EF4-FFF2-40B4-BE49-F238E27FC236}">
                <a16:creationId xmlns:a16="http://schemas.microsoft.com/office/drawing/2014/main" id="{12413AAB-534A-9E8F-C43A-76E3998FE3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7" y="538867"/>
            <a:ext cx="8238181" cy="6172200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49818" y="632410"/>
            <a:ext cx="10528300" cy="6172200"/>
            <a:chOff x="255" y="772413"/>
            <a:chExt cx="10692765" cy="6015355"/>
          </a:xfrm>
        </p:grpSpPr>
        <p:sp>
          <p:nvSpPr>
            <p:cNvPr id="4" name="object 4"/>
            <p:cNvSpPr/>
            <p:nvPr/>
          </p:nvSpPr>
          <p:spPr>
            <a:xfrm>
              <a:off x="836929" y="772413"/>
              <a:ext cx="144780" cy="4255135"/>
            </a:xfrm>
            <a:custGeom>
              <a:avLst/>
              <a:gdLst/>
              <a:ahLst/>
              <a:cxnLst/>
              <a:rect l="l" t="t" r="r" b="b"/>
              <a:pathLst>
                <a:path w="144780" h="4255135">
                  <a:moveTo>
                    <a:pt x="144780" y="0"/>
                  </a:moveTo>
                  <a:lnTo>
                    <a:pt x="0" y="0"/>
                  </a:lnTo>
                  <a:lnTo>
                    <a:pt x="0" y="4255008"/>
                  </a:lnTo>
                  <a:lnTo>
                    <a:pt x="144780" y="4255008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38B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rcRect l="25140"/>
            <a:stretch/>
          </p:blipFill>
          <p:spPr>
            <a:xfrm>
              <a:off x="3997581" y="2489200"/>
              <a:ext cx="6695439" cy="227153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55" y="772413"/>
              <a:ext cx="10692765" cy="6015355"/>
            </a:xfrm>
            <a:custGeom>
              <a:avLst/>
              <a:gdLst/>
              <a:ahLst/>
              <a:cxnLst/>
              <a:rect l="l" t="t" r="r" b="b"/>
              <a:pathLst>
                <a:path w="10692765" h="6015355">
                  <a:moveTo>
                    <a:pt x="10692382" y="2378964"/>
                  </a:moveTo>
                  <a:lnTo>
                    <a:pt x="9253726" y="2378964"/>
                  </a:lnTo>
                  <a:lnTo>
                    <a:pt x="9253726" y="0"/>
                  </a:lnTo>
                </a:path>
                <a:path w="10692765" h="6015355">
                  <a:moveTo>
                    <a:pt x="0" y="4672584"/>
                  </a:moveTo>
                  <a:lnTo>
                    <a:pt x="1170430" y="4672584"/>
                  </a:lnTo>
                  <a:lnTo>
                    <a:pt x="1170430" y="6015228"/>
                  </a:lnTo>
                </a:path>
              </a:pathLst>
            </a:custGeom>
            <a:noFill/>
            <a:ln w="56386">
              <a:solidFill>
                <a:srgbClr val="312682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706366" y="2688633"/>
            <a:ext cx="5440934" cy="1502591"/>
          </a:xfrm>
          <a:prstGeom prst="rect">
            <a:avLst/>
          </a:prstGeom>
        </p:spPr>
        <p:txBody>
          <a:bodyPr vert="horz" wrap="square" lIns="0" tIns="370459" rIns="0" bIns="0" rtlCol="0">
            <a:spAutoFit/>
          </a:bodyPr>
          <a:lstStyle/>
          <a:p>
            <a:pPr marL="12700" marR="5080">
              <a:lnSpc>
                <a:spcPts val="4370"/>
              </a:lnSpc>
              <a:spcBef>
                <a:spcPts val="204"/>
              </a:spcBef>
            </a:pPr>
            <a:r>
              <a:rPr lang="pt-BR" spc="155" dirty="0"/>
              <a:t>Solução completa para água e efluentes</a:t>
            </a:r>
            <a:endParaRPr u="sng" spc="155" dirty="0"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18100" y="4245735"/>
            <a:ext cx="5029200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1400" b="1" dirty="0">
                <a:solidFill>
                  <a:srgbClr val="FFFFFF"/>
                </a:solidFill>
                <a:latin typeface="Lucida Sans Unicode"/>
                <a:cs typeface="Lucida Sans Unicode"/>
              </a:rPr>
              <a:t>Industrial</a:t>
            </a:r>
            <a:r>
              <a:rPr sz="1400" b="1" dirty="0">
                <a:solidFill>
                  <a:srgbClr val="FFFFFF"/>
                </a:solidFill>
                <a:latin typeface="Lucida Sans Unicode"/>
                <a:cs typeface="Lucida Sans Unicode"/>
              </a:rPr>
              <a:t> ·</a:t>
            </a:r>
            <a:r>
              <a:rPr sz="1400" b="1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lang="pt-BR" sz="1400" b="1" dirty="0">
                <a:solidFill>
                  <a:srgbClr val="FFFFFF"/>
                </a:solidFill>
                <a:latin typeface="Lucida Sans Unicode"/>
                <a:cs typeface="Lucida Sans Unicode"/>
              </a:rPr>
              <a:t>Doméstico</a:t>
            </a:r>
            <a:r>
              <a:rPr lang="pt-BR" sz="1400" b="1" spc="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lang="pt-BR" sz="1400" b="1" dirty="0">
                <a:solidFill>
                  <a:srgbClr val="FFFFFF"/>
                </a:solidFill>
                <a:latin typeface="Lucida Sans Unicode"/>
                <a:cs typeface="Lucida Sans Unicode"/>
              </a:rPr>
              <a:t>·</a:t>
            </a:r>
            <a:r>
              <a:rPr lang="pt-BR" sz="1400" b="1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 Hospitalar</a:t>
            </a:r>
            <a:r>
              <a:rPr sz="1400" b="1" spc="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b="1" dirty="0">
                <a:solidFill>
                  <a:srgbClr val="FFFFFF"/>
                </a:solidFill>
                <a:latin typeface="Lucida Sans Unicode"/>
                <a:cs typeface="Lucida Sans Unicode"/>
              </a:rPr>
              <a:t>·</a:t>
            </a:r>
            <a:r>
              <a:rPr sz="1400" b="1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lang="pt-BR" sz="1400" b="1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Aterros Sanitários</a:t>
            </a:r>
            <a:endParaRPr sz="1400" b="1" dirty="0">
              <a:latin typeface="Lucida Sans Unicode"/>
              <a:cs typeface="Lucida Sans Unicode"/>
            </a:endParaRPr>
          </a:p>
        </p:txBody>
      </p:sp>
      <p:pic>
        <p:nvPicPr>
          <p:cNvPr id="15" name="Imagem 14" descr="Desenho de um círculo&#10;&#10;O conteúdo gerado por IA pode estar incorreto.">
            <a:extLst>
              <a:ext uri="{FF2B5EF4-FFF2-40B4-BE49-F238E27FC236}">
                <a16:creationId xmlns:a16="http://schemas.microsoft.com/office/drawing/2014/main" id="{E4513722-E6B1-3695-FBF5-161FBCE3B9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309" y="6835872"/>
            <a:ext cx="691730" cy="68967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-4233" y="4590930"/>
            <a:ext cx="1184275" cy="1882139"/>
          </a:xfrm>
          <a:custGeom>
            <a:avLst/>
            <a:gdLst/>
            <a:ahLst/>
            <a:cxnLst/>
            <a:rect l="l" t="t" r="r" b="b"/>
            <a:pathLst>
              <a:path w="1184275" h="1882139">
                <a:moveTo>
                  <a:pt x="1184146" y="1882139"/>
                </a:moveTo>
                <a:lnTo>
                  <a:pt x="0" y="1882139"/>
                </a:lnTo>
              </a:path>
              <a:path w="1184275" h="1882139">
                <a:moveTo>
                  <a:pt x="0" y="0"/>
                </a:moveTo>
                <a:lnTo>
                  <a:pt x="1184146" y="0"/>
                </a:lnTo>
                <a:lnTo>
                  <a:pt x="1184146" y="1882139"/>
                </a:lnTo>
              </a:path>
            </a:pathLst>
          </a:custGeom>
          <a:ln w="56386">
            <a:solidFill>
              <a:srgbClr val="3AA7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363966" y="768984"/>
            <a:ext cx="1926589" cy="1661160"/>
          </a:xfrm>
          <a:custGeom>
            <a:avLst/>
            <a:gdLst/>
            <a:ahLst/>
            <a:cxnLst/>
            <a:rect l="l" t="t" r="r" b="b"/>
            <a:pathLst>
              <a:path w="1926590" h="1661160">
                <a:moveTo>
                  <a:pt x="1926335" y="1661160"/>
                </a:moveTo>
                <a:lnTo>
                  <a:pt x="0" y="1661160"/>
                </a:lnTo>
                <a:lnTo>
                  <a:pt x="0" y="0"/>
                </a:lnTo>
              </a:path>
              <a:path w="1926590" h="1661160">
                <a:moveTo>
                  <a:pt x="1926335" y="0"/>
                </a:moveTo>
                <a:lnTo>
                  <a:pt x="1926335" y="1661160"/>
                </a:lnTo>
              </a:path>
            </a:pathLst>
          </a:custGeom>
          <a:ln w="56386">
            <a:solidFill>
              <a:srgbClr val="3AA7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6720840"/>
            <a:ext cx="10692765" cy="67310"/>
          </a:xfrm>
          <a:custGeom>
            <a:avLst/>
            <a:gdLst/>
            <a:ahLst/>
            <a:cxnLst/>
            <a:rect l="l" t="t" r="r" b="b"/>
            <a:pathLst>
              <a:path w="10692765" h="67309">
                <a:moveTo>
                  <a:pt x="10692384" y="0"/>
                </a:moveTo>
                <a:lnTo>
                  <a:pt x="0" y="0"/>
                </a:lnTo>
                <a:lnTo>
                  <a:pt x="0" y="67056"/>
                </a:lnTo>
                <a:lnTo>
                  <a:pt x="10692384" y="67056"/>
                </a:lnTo>
                <a:lnTo>
                  <a:pt x="10692384" y="0"/>
                </a:lnTo>
                <a:close/>
              </a:path>
            </a:pathLst>
          </a:custGeom>
          <a:solidFill>
            <a:srgbClr val="38B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E2316C7-A114-DADB-E5C4-43E2EDC0F68D}"/>
              </a:ext>
            </a:extLst>
          </p:cNvPr>
          <p:cNvSpPr txBox="1"/>
          <p:nvPr/>
        </p:nvSpPr>
        <p:spPr>
          <a:xfrm>
            <a:off x="490511" y="958612"/>
            <a:ext cx="6408156" cy="4883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750"/>
              </a:spcBef>
              <a:spcAft>
                <a:spcPts val="750"/>
              </a:spcAft>
              <a:buNone/>
            </a:pPr>
            <a:endParaRPr lang="pt-BR" sz="2400" b="1" i="0" dirty="0">
              <a:solidFill>
                <a:srgbClr val="073763"/>
              </a:solidFill>
              <a:effectLst/>
              <a:latin typeface="Roboto Slab" pitchFamily="2" charset="0"/>
            </a:endParaRPr>
          </a:p>
          <a:p>
            <a:pPr algn="l">
              <a:spcBef>
                <a:spcPts val="750"/>
              </a:spcBef>
              <a:spcAft>
                <a:spcPts val="750"/>
              </a:spcAft>
              <a:buNone/>
            </a:pPr>
            <a:r>
              <a:rPr lang="pt-BR" sz="2000" b="0" i="0" dirty="0">
                <a:solidFill>
                  <a:schemeClr val="tx1"/>
                </a:solidFill>
                <a:effectLst/>
                <a:latin typeface="Open Sans" panose="020B0606030504020204" pitchFamily="34" charset="0"/>
              </a:rPr>
              <a:t>O </a:t>
            </a:r>
            <a:r>
              <a:rPr lang="pt-BR" sz="2000" b="1" i="0" dirty="0">
                <a:solidFill>
                  <a:schemeClr val="tx1"/>
                </a:solidFill>
                <a:effectLst/>
                <a:latin typeface="Open Sans" panose="020B0606030504020204" pitchFamily="34" charset="0"/>
              </a:rPr>
              <a:t>AWFD</a:t>
            </a:r>
            <a:r>
              <a:rPr lang="pt-BR" sz="2000" b="0" i="0" baseline="30000" dirty="0">
                <a:solidFill>
                  <a:schemeClr val="tx1"/>
                </a:solidFill>
                <a:effectLst/>
                <a:latin typeface="Open Sans" panose="020B0606030504020204" pitchFamily="34" charset="0"/>
              </a:rPr>
              <a:t>®</a:t>
            </a:r>
            <a:r>
              <a:rPr lang="pt-BR" sz="2000" b="0" i="0" dirty="0">
                <a:solidFill>
                  <a:schemeClr val="tx1"/>
                </a:solidFill>
                <a:effectLst/>
                <a:latin typeface="Open Sans" panose="020B0606030504020204" pitchFamily="34" charset="0"/>
              </a:rPr>
              <a:t> (Air </a:t>
            </a:r>
            <a:r>
              <a:rPr lang="pt-BR" sz="2000" b="0" i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</a:rPr>
              <a:t>Waterfall</a:t>
            </a:r>
            <a:r>
              <a:rPr lang="pt-BR" sz="2000" b="0" i="0" dirty="0">
                <a:solidFill>
                  <a:schemeClr val="tx1"/>
                </a:solidFill>
                <a:effectLst/>
                <a:latin typeface="Open Sans" panose="020B0606030504020204" pitchFamily="34" charset="0"/>
              </a:rPr>
              <a:t> Device) é um equipamento criado e patenteado pela empresa, que apresenta: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/>
                </a:solidFill>
                <a:latin typeface="Open Sans" panose="020B0606030504020204" pitchFamily="34" charset="0"/>
              </a:rPr>
              <a:t>Alta eficiência de transferência gás-líquido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/>
              </a:solidFill>
              <a:latin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/>
                </a:solidFill>
                <a:latin typeface="Open Sans" panose="020B0606030504020204" pitchFamily="34" charset="0"/>
              </a:rPr>
              <a:t>Produção de micro e nano bolhas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/>
              </a:solidFill>
              <a:latin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/>
                </a:solidFill>
                <a:latin typeface="Open Sans" panose="020B0606030504020204" pitchFamily="34" charset="0"/>
              </a:rPr>
              <a:t>Aumento do tempo de contato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/>
              </a:solidFill>
              <a:latin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/>
                </a:solidFill>
                <a:latin typeface="Open Sans" panose="020B0606030504020204" pitchFamily="34" charset="0"/>
              </a:rPr>
              <a:t>Maior estabilidade do processo biológico</a:t>
            </a:r>
          </a:p>
          <a:p>
            <a:pPr algn="l">
              <a:spcBef>
                <a:spcPts val="750"/>
              </a:spcBef>
              <a:spcAft>
                <a:spcPts val="750"/>
              </a:spcAft>
              <a:buNone/>
            </a:pPr>
            <a:endParaRPr lang="pt-BR" dirty="0">
              <a:solidFill>
                <a:schemeClr val="tx1"/>
              </a:solidFill>
              <a:latin typeface="Open Sans" panose="020B0606030504020204" pitchFamily="34" charset="0"/>
            </a:endParaRPr>
          </a:p>
          <a:p>
            <a:pPr algn="l">
              <a:spcBef>
                <a:spcPts val="750"/>
              </a:spcBef>
              <a:spcAft>
                <a:spcPts val="750"/>
              </a:spcAft>
              <a:buNone/>
            </a:pPr>
            <a:endParaRPr lang="pt-BR" dirty="0">
              <a:solidFill>
                <a:srgbClr val="432A16"/>
              </a:solidFill>
              <a:latin typeface="Open Sans" panose="020B0606030504020204" pitchFamily="34" charset="0"/>
            </a:endParaRPr>
          </a:p>
          <a:p>
            <a:pPr algn="l">
              <a:spcBef>
                <a:spcPts val="750"/>
              </a:spcBef>
              <a:spcAft>
                <a:spcPts val="750"/>
              </a:spcAft>
              <a:buNone/>
            </a:pPr>
            <a:endParaRPr lang="pt-BR" dirty="0">
              <a:solidFill>
                <a:srgbClr val="432A16"/>
              </a:solidFill>
              <a:latin typeface="Open Sans" panose="020B0606030504020204" pitchFamily="34" charset="0"/>
            </a:endParaRPr>
          </a:p>
        </p:txBody>
      </p:sp>
      <p:pic>
        <p:nvPicPr>
          <p:cNvPr id="19" name="Imagem 18" descr="Uma imagem contendo objeto, luz&#10;&#10;O conteúdo gerado por IA pode estar incorreto.">
            <a:extLst>
              <a:ext uri="{FF2B5EF4-FFF2-40B4-BE49-F238E27FC236}">
                <a16:creationId xmlns:a16="http://schemas.microsoft.com/office/drawing/2014/main" id="{64974850-95E4-689C-71D9-6332D0D50E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980" y="4879285"/>
            <a:ext cx="2379059" cy="1593784"/>
          </a:xfrm>
          <a:prstGeom prst="rect">
            <a:avLst/>
          </a:prstGeom>
        </p:spPr>
      </p:pic>
      <p:pic>
        <p:nvPicPr>
          <p:cNvPr id="21" name="Imagem 20" descr="Uma imagem contendo objeto, luz&#10;&#10;O conteúdo gerado por IA pode estar incorreto.">
            <a:extLst>
              <a:ext uri="{FF2B5EF4-FFF2-40B4-BE49-F238E27FC236}">
                <a16:creationId xmlns:a16="http://schemas.microsoft.com/office/drawing/2014/main" id="{FAB8C308-B3AC-7B24-92B2-E702FB4F00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034" y="4923966"/>
            <a:ext cx="2146067" cy="1580147"/>
          </a:xfrm>
          <a:prstGeom prst="rect">
            <a:avLst/>
          </a:prstGeom>
        </p:spPr>
      </p:pic>
      <p:pic>
        <p:nvPicPr>
          <p:cNvPr id="23" name="Imagem 22" descr="Desenho de um círculo&#10;&#10;O conteúdo gerado por IA pode estar incorreto.">
            <a:extLst>
              <a:ext uri="{FF2B5EF4-FFF2-40B4-BE49-F238E27FC236}">
                <a16:creationId xmlns:a16="http://schemas.microsoft.com/office/drawing/2014/main" id="{0A927120-42EE-6F73-4848-3F49888C6C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309" y="6835872"/>
            <a:ext cx="691730" cy="689671"/>
          </a:xfrm>
          <a:prstGeom prst="rect">
            <a:avLst/>
          </a:prstGeom>
        </p:spPr>
      </p:pic>
      <p:pic>
        <p:nvPicPr>
          <p:cNvPr id="2" name="object 16">
            <a:extLst>
              <a:ext uri="{FF2B5EF4-FFF2-40B4-BE49-F238E27FC236}">
                <a16:creationId xmlns:a16="http://schemas.microsoft.com/office/drawing/2014/main" id="{CD6D7674-5662-775C-7888-79589C2C3E6A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8363" y="4736177"/>
            <a:ext cx="4186176" cy="239058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0643A12-2168-4BC5-683C-717C0FF845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7056" y="1165165"/>
            <a:ext cx="3391888" cy="331116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250C65B-0E65-9A81-883E-740D3DA06781}"/>
              </a:ext>
            </a:extLst>
          </p:cNvPr>
          <p:cNvSpPr txBox="1"/>
          <p:nvPr/>
        </p:nvSpPr>
        <p:spPr>
          <a:xfrm>
            <a:off x="767644" y="155365"/>
            <a:ext cx="8617656" cy="622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3200" b="1" i="1" dirty="0">
                <a:solidFill>
                  <a:srgbClr val="312682"/>
                </a:solidFill>
                <a:latin typeface="Open Sans" panose="020B0606030504020204" pitchFamily="34" charset="0"/>
              </a:rPr>
              <a:t>Tecnologia AWFD</a:t>
            </a:r>
            <a:r>
              <a:rPr lang="pt-BR" sz="3200" b="1" i="1" baseline="30000" dirty="0">
                <a:solidFill>
                  <a:srgbClr val="312682"/>
                </a:solidFill>
                <a:latin typeface="Open Sans" panose="020B0606030504020204" pitchFamily="34" charset="0"/>
              </a:rPr>
              <a:t>®</a:t>
            </a:r>
            <a:r>
              <a:rPr lang="pt-BR" sz="2000" b="1" i="0" dirty="0">
                <a:solidFill>
                  <a:srgbClr val="073763"/>
                </a:solidFill>
                <a:effectLst/>
                <a:latin typeface="Roboto Slab" pitchFamily="2" charset="0"/>
              </a:rPr>
              <a:t> </a:t>
            </a:r>
            <a:endParaRPr lang="pt-BR" sz="2000" b="1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2C82A7D-029B-84A4-B57E-9BC473BBF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erador de Ozônio para Piscina - Entenda os Benefícios - Wier">
            <a:extLst>
              <a:ext uri="{FF2B5EF4-FFF2-40B4-BE49-F238E27FC236}">
                <a16:creationId xmlns:a16="http://schemas.microsoft.com/office/drawing/2014/main" id="{B7FDD888-28AE-52F6-11B5-CEDC19C95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7268">
            <a:off x="8826925" y="2901594"/>
            <a:ext cx="1878749" cy="1407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BD193079-430A-B0FE-F4A1-D26F4C219BB7}"/>
              </a:ext>
            </a:extLst>
          </p:cNvPr>
          <p:cNvSpPr/>
          <p:nvPr/>
        </p:nvSpPr>
        <p:spPr>
          <a:xfrm>
            <a:off x="255" y="4405248"/>
            <a:ext cx="1184275" cy="1882139"/>
          </a:xfrm>
          <a:custGeom>
            <a:avLst/>
            <a:gdLst/>
            <a:ahLst/>
            <a:cxnLst/>
            <a:rect l="l" t="t" r="r" b="b"/>
            <a:pathLst>
              <a:path w="1184275" h="1882139">
                <a:moveTo>
                  <a:pt x="1184146" y="1882139"/>
                </a:moveTo>
                <a:lnTo>
                  <a:pt x="0" y="1882139"/>
                </a:lnTo>
              </a:path>
              <a:path w="1184275" h="1882139">
                <a:moveTo>
                  <a:pt x="0" y="0"/>
                </a:moveTo>
                <a:lnTo>
                  <a:pt x="1184146" y="0"/>
                </a:lnTo>
                <a:lnTo>
                  <a:pt x="1184146" y="1882139"/>
                </a:lnTo>
              </a:path>
            </a:pathLst>
          </a:custGeom>
          <a:ln w="56386">
            <a:solidFill>
              <a:srgbClr val="3AA7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13075A3A-D063-D9CE-719E-7D9934E30D7A}"/>
              </a:ext>
            </a:extLst>
          </p:cNvPr>
          <p:cNvSpPr/>
          <p:nvPr/>
        </p:nvSpPr>
        <p:spPr>
          <a:xfrm>
            <a:off x="0" y="7222490"/>
            <a:ext cx="10692765" cy="67310"/>
          </a:xfrm>
          <a:custGeom>
            <a:avLst/>
            <a:gdLst/>
            <a:ahLst/>
            <a:cxnLst/>
            <a:rect l="l" t="t" r="r" b="b"/>
            <a:pathLst>
              <a:path w="10692765" h="67309">
                <a:moveTo>
                  <a:pt x="10692384" y="0"/>
                </a:moveTo>
                <a:lnTo>
                  <a:pt x="0" y="0"/>
                </a:lnTo>
                <a:lnTo>
                  <a:pt x="0" y="67056"/>
                </a:lnTo>
                <a:lnTo>
                  <a:pt x="10692384" y="67056"/>
                </a:lnTo>
                <a:lnTo>
                  <a:pt x="10692384" y="0"/>
                </a:lnTo>
                <a:close/>
              </a:path>
            </a:pathLst>
          </a:custGeom>
          <a:solidFill>
            <a:srgbClr val="38B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0618D9D-43C6-7883-3A99-74283483DC88}"/>
              </a:ext>
            </a:extLst>
          </p:cNvPr>
          <p:cNvSpPr txBox="1"/>
          <p:nvPr/>
        </p:nvSpPr>
        <p:spPr>
          <a:xfrm>
            <a:off x="4630061" y="904180"/>
            <a:ext cx="5833702" cy="6309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750"/>
              </a:spcBef>
              <a:spcAft>
                <a:spcPts val="750"/>
              </a:spcAft>
              <a:buNone/>
            </a:pPr>
            <a:r>
              <a:rPr lang="pt-BR" sz="2400" b="1" i="0" dirty="0">
                <a:solidFill>
                  <a:srgbClr val="073763"/>
                </a:solidFill>
                <a:effectLst/>
                <a:latin typeface="Roboto Slab" pitchFamily="2" charset="0"/>
              </a:rPr>
              <a:t>OZÔNIO - ECO3</a:t>
            </a:r>
            <a:endParaRPr lang="pt-BR" sz="2400" b="0" i="0" dirty="0">
              <a:solidFill>
                <a:srgbClr val="073763"/>
              </a:solidFill>
              <a:effectLst/>
              <a:latin typeface="Roboto Slab" pitchFamily="2" charset="0"/>
            </a:endParaRPr>
          </a:p>
          <a:p>
            <a:pPr algn="l">
              <a:spcBef>
                <a:spcPts val="750"/>
              </a:spcBef>
              <a:spcAft>
                <a:spcPts val="750"/>
              </a:spcAft>
              <a:buNone/>
            </a:pPr>
            <a:r>
              <a:rPr lang="pt-BR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ECO3</a:t>
            </a:r>
            <a:r>
              <a:rPr lang="pt-BR" sz="2000" b="0" i="0" baseline="3000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®</a:t>
            </a:r>
            <a:r>
              <a:rPr lang="pt-BR" sz="2000" b="0" i="0" dirty="0">
                <a:solidFill>
                  <a:srgbClr val="432A16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pt-BR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são células que transformam o oxigênio atmosférico em </a:t>
            </a:r>
            <a:r>
              <a:rPr lang="pt-BR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ozônio (O</a:t>
            </a:r>
            <a:r>
              <a:rPr lang="pt-BR" sz="2000" b="1" i="0" baseline="-2500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3</a:t>
            </a:r>
            <a:r>
              <a:rPr lang="pt-BR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)</a:t>
            </a:r>
            <a:r>
              <a:rPr lang="pt-BR" sz="200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  <a:endParaRPr lang="pt-BR" sz="2000" i="0" dirty="0">
              <a:solidFill>
                <a:srgbClr val="432A16"/>
              </a:solidFill>
              <a:effectLst/>
              <a:latin typeface="Open Sans" panose="020B0606030504020204" pitchFamily="34" charset="0"/>
            </a:endParaRPr>
          </a:p>
          <a:p>
            <a:pPr algn="l">
              <a:spcBef>
                <a:spcPts val="750"/>
              </a:spcBef>
              <a:spcAft>
                <a:spcPts val="750"/>
              </a:spcAft>
              <a:buNone/>
            </a:pPr>
            <a:r>
              <a:rPr lang="pt-BR" sz="2000" b="0" i="0" dirty="0">
                <a:solidFill>
                  <a:srgbClr val="432A16"/>
                </a:solidFill>
                <a:effectLst/>
                <a:latin typeface="Open Sans" panose="020B0606030504020204" pitchFamily="34" charset="0"/>
              </a:rPr>
              <a:t> </a:t>
            </a:r>
          </a:p>
          <a:p>
            <a:pPr marL="342900" indent="-342900"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432A16"/>
                </a:solidFill>
                <a:effectLst/>
                <a:latin typeface="Open Sans" panose="020B0606030504020204" pitchFamily="34" charset="0"/>
              </a:rPr>
              <a:t>Geração de ozônio a partir do oxigênio atmosférico</a:t>
            </a:r>
          </a:p>
          <a:p>
            <a:pPr marL="342900" indent="-342900"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endParaRPr lang="pt-BR" sz="2000" b="0" i="0" dirty="0">
              <a:solidFill>
                <a:srgbClr val="432A16"/>
              </a:solidFill>
              <a:effectLst/>
              <a:latin typeface="Open Sans" panose="020B0606030504020204" pitchFamily="34" charset="0"/>
            </a:endParaRPr>
          </a:p>
          <a:p>
            <a:pPr marL="342900" indent="-342900"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432A16"/>
                </a:solidFill>
                <a:effectLst/>
                <a:latin typeface="Open Sans" panose="020B0606030504020204" pitchFamily="34" charset="0"/>
              </a:rPr>
              <a:t>Alto potencial de oxidação</a:t>
            </a:r>
          </a:p>
          <a:p>
            <a:pPr marL="342900" indent="-342900"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endParaRPr lang="pt-BR" sz="2000" b="0" i="0" dirty="0">
              <a:solidFill>
                <a:srgbClr val="432A16"/>
              </a:solidFill>
              <a:effectLst/>
              <a:latin typeface="Open Sans" panose="020B0606030504020204" pitchFamily="34" charset="0"/>
            </a:endParaRPr>
          </a:p>
          <a:p>
            <a:pPr marL="342900" indent="-342900"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432A16"/>
                </a:solidFill>
                <a:effectLst/>
                <a:latin typeface="Open Sans" panose="020B0606030504020204" pitchFamily="34" charset="0"/>
              </a:rPr>
              <a:t>Redução significativa de odores e carga orgânica</a:t>
            </a:r>
          </a:p>
          <a:p>
            <a:pPr marL="342900" indent="-342900"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endParaRPr lang="pt-BR" sz="2000" b="0" i="0" dirty="0">
              <a:solidFill>
                <a:srgbClr val="432A16"/>
              </a:solidFill>
              <a:effectLst/>
              <a:latin typeface="Open Sans" panose="020B0606030504020204" pitchFamily="34" charset="0"/>
            </a:endParaRPr>
          </a:p>
          <a:p>
            <a:pPr marL="342900" indent="-342900"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432A16"/>
                </a:solidFill>
                <a:effectLst/>
                <a:latin typeface="Open Sans" panose="020B0606030504020204" pitchFamily="34" charset="0"/>
              </a:rPr>
              <a:t>Diminuição do consumo energético quando integrado ao AWFD</a:t>
            </a:r>
          </a:p>
        </p:txBody>
      </p:sp>
      <p:pic>
        <p:nvPicPr>
          <p:cNvPr id="3" name="Imagem 2" descr="Uma imagem contendo microondas, monitor, forno, mesa&#10;&#10;O conteúdo gerado por IA pode estar incorreto.">
            <a:extLst>
              <a:ext uri="{FF2B5EF4-FFF2-40B4-BE49-F238E27FC236}">
                <a16:creationId xmlns:a16="http://schemas.microsoft.com/office/drawing/2014/main" id="{1EEE6CF2-A1F0-8C3E-F452-7FBA516E05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869" y="672576"/>
            <a:ext cx="2455304" cy="3112024"/>
          </a:xfrm>
          <a:prstGeom prst="rect">
            <a:avLst/>
          </a:prstGeom>
        </p:spPr>
      </p:pic>
      <p:pic>
        <p:nvPicPr>
          <p:cNvPr id="7" name="Imagem 6" descr="Brinquedo de lego&#10;&#10;O conteúdo gerado por IA pode estar incorreto.">
            <a:extLst>
              <a:ext uri="{FF2B5EF4-FFF2-40B4-BE49-F238E27FC236}">
                <a16:creationId xmlns:a16="http://schemas.microsoft.com/office/drawing/2014/main" id="{903E46CA-8B41-1DFB-CE96-2498DB6367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93" y="3747248"/>
            <a:ext cx="4059195" cy="3313952"/>
          </a:xfrm>
          <a:prstGeom prst="rect">
            <a:avLst/>
          </a:prstGeom>
        </p:spPr>
      </p:pic>
      <p:pic>
        <p:nvPicPr>
          <p:cNvPr id="10" name="Imagem 9" descr="Em preto e branco&#10;&#10;O conteúdo gerado por IA pode estar incorreto.">
            <a:extLst>
              <a:ext uri="{FF2B5EF4-FFF2-40B4-BE49-F238E27FC236}">
                <a16:creationId xmlns:a16="http://schemas.microsoft.com/office/drawing/2014/main" id="{8831927B-F150-ADBC-F52E-0085DD0067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37" y="875375"/>
            <a:ext cx="1946474" cy="1613825"/>
          </a:xfrm>
          <a:prstGeom prst="rect">
            <a:avLst/>
          </a:prstGeom>
        </p:spPr>
      </p:pic>
      <p:pic>
        <p:nvPicPr>
          <p:cNvPr id="12" name="Imagem 11" descr="Desenho de um círculo&#10;&#10;O conteúdo gerado por IA pode estar incorreto.">
            <a:extLst>
              <a:ext uri="{FF2B5EF4-FFF2-40B4-BE49-F238E27FC236}">
                <a16:creationId xmlns:a16="http://schemas.microsoft.com/office/drawing/2014/main" id="{3F8E3B21-5D5E-AB3D-5226-6DB637A8E8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300" y="50800"/>
            <a:ext cx="691730" cy="689671"/>
          </a:xfrm>
          <a:prstGeom prst="rect">
            <a:avLst/>
          </a:prstGeom>
        </p:spPr>
      </p:pic>
      <p:sp>
        <p:nvSpPr>
          <p:cNvPr id="2" name="object 8">
            <a:extLst>
              <a:ext uri="{FF2B5EF4-FFF2-40B4-BE49-F238E27FC236}">
                <a16:creationId xmlns:a16="http://schemas.microsoft.com/office/drawing/2014/main" id="{6E612824-5872-94FD-364D-ECABE86442AB}"/>
              </a:ext>
            </a:extLst>
          </p:cNvPr>
          <p:cNvSpPr/>
          <p:nvPr/>
        </p:nvSpPr>
        <p:spPr>
          <a:xfrm>
            <a:off x="12700" y="736600"/>
            <a:ext cx="10692765" cy="67310"/>
          </a:xfrm>
          <a:custGeom>
            <a:avLst/>
            <a:gdLst/>
            <a:ahLst/>
            <a:cxnLst/>
            <a:rect l="l" t="t" r="r" b="b"/>
            <a:pathLst>
              <a:path w="10692765" h="67309">
                <a:moveTo>
                  <a:pt x="10692384" y="0"/>
                </a:moveTo>
                <a:lnTo>
                  <a:pt x="0" y="0"/>
                </a:lnTo>
                <a:lnTo>
                  <a:pt x="0" y="67056"/>
                </a:lnTo>
                <a:lnTo>
                  <a:pt x="10692384" y="67056"/>
                </a:lnTo>
                <a:lnTo>
                  <a:pt x="10692384" y="0"/>
                </a:lnTo>
                <a:close/>
              </a:path>
            </a:pathLst>
          </a:custGeom>
          <a:solidFill>
            <a:srgbClr val="38B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3D97769-F2BD-C926-B535-2B4389090550}"/>
              </a:ext>
            </a:extLst>
          </p:cNvPr>
          <p:cNvSpPr txBox="1"/>
          <p:nvPr/>
        </p:nvSpPr>
        <p:spPr>
          <a:xfrm>
            <a:off x="241300" y="50800"/>
            <a:ext cx="8617656" cy="622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3200" b="1" i="1" dirty="0">
                <a:solidFill>
                  <a:srgbClr val="312682"/>
                </a:solidFill>
                <a:latin typeface="Open Sans" panose="020B0606030504020204" pitchFamily="34" charset="0"/>
              </a:rPr>
              <a:t>Tecnologia AWFD</a:t>
            </a:r>
            <a:r>
              <a:rPr lang="pt-BR" sz="3200" b="1" i="1" baseline="30000" dirty="0">
                <a:solidFill>
                  <a:srgbClr val="312682"/>
                </a:solidFill>
                <a:latin typeface="Open Sans" panose="020B0606030504020204" pitchFamily="34" charset="0"/>
              </a:rPr>
              <a:t>®</a:t>
            </a:r>
            <a:r>
              <a:rPr lang="pt-BR" sz="2000" b="1" i="0" dirty="0">
                <a:solidFill>
                  <a:srgbClr val="073763"/>
                </a:solidFill>
                <a:effectLst/>
                <a:latin typeface="Roboto Slab" pitchFamily="2" charset="0"/>
              </a:rPr>
              <a:t> </a:t>
            </a:r>
            <a:endParaRPr lang="pt-BR" sz="2000" b="1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623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C1B4576-CC7B-CC59-BF27-3A63762CA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 descr="Uma imagem contendo segurando, avião, ar  Descrição gerada automaticamente">
            <a:extLst>
              <a:ext uri="{FF2B5EF4-FFF2-40B4-BE49-F238E27FC236}">
                <a16:creationId xmlns:a16="http://schemas.microsoft.com/office/drawing/2014/main" id="{30E83DC1-0C77-222A-97BA-4D0A77CCDEBA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84782" y="965200"/>
            <a:ext cx="2319718" cy="2590800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196094B5-0A59-97A7-2E87-510B8BF3093B}"/>
              </a:ext>
            </a:extLst>
          </p:cNvPr>
          <p:cNvSpPr/>
          <p:nvPr/>
        </p:nvSpPr>
        <p:spPr>
          <a:xfrm>
            <a:off x="0" y="4470400"/>
            <a:ext cx="592137" cy="1882139"/>
          </a:xfrm>
          <a:custGeom>
            <a:avLst/>
            <a:gdLst/>
            <a:ahLst/>
            <a:cxnLst/>
            <a:rect l="l" t="t" r="r" b="b"/>
            <a:pathLst>
              <a:path w="1184275" h="1882139">
                <a:moveTo>
                  <a:pt x="1184146" y="1882139"/>
                </a:moveTo>
                <a:lnTo>
                  <a:pt x="0" y="1882139"/>
                </a:lnTo>
              </a:path>
              <a:path w="1184275" h="1882139">
                <a:moveTo>
                  <a:pt x="0" y="0"/>
                </a:moveTo>
                <a:lnTo>
                  <a:pt x="1184146" y="0"/>
                </a:lnTo>
                <a:lnTo>
                  <a:pt x="1184146" y="1882139"/>
                </a:lnTo>
              </a:path>
            </a:pathLst>
          </a:custGeom>
          <a:ln w="56386">
            <a:solidFill>
              <a:srgbClr val="3AA7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E483B22E-6150-668F-1A08-B89375F6C2A8}"/>
              </a:ext>
            </a:extLst>
          </p:cNvPr>
          <p:cNvSpPr/>
          <p:nvPr/>
        </p:nvSpPr>
        <p:spPr>
          <a:xfrm>
            <a:off x="0" y="6720840"/>
            <a:ext cx="10692765" cy="67310"/>
          </a:xfrm>
          <a:custGeom>
            <a:avLst/>
            <a:gdLst/>
            <a:ahLst/>
            <a:cxnLst/>
            <a:rect l="l" t="t" r="r" b="b"/>
            <a:pathLst>
              <a:path w="10692765" h="67309">
                <a:moveTo>
                  <a:pt x="10692384" y="0"/>
                </a:moveTo>
                <a:lnTo>
                  <a:pt x="0" y="0"/>
                </a:lnTo>
                <a:lnTo>
                  <a:pt x="0" y="67056"/>
                </a:lnTo>
                <a:lnTo>
                  <a:pt x="10692384" y="67056"/>
                </a:lnTo>
                <a:lnTo>
                  <a:pt x="10692384" y="0"/>
                </a:lnTo>
                <a:close/>
              </a:path>
            </a:pathLst>
          </a:custGeom>
          <a:solidFill>
            <a:srgbClr val="38B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8EC9ED4-07DA-806C-1F5B-89CC66298C87}"/>
              </a:ext>
            </a:extLst>
          </p:cNvPr>
          <p:cNvSpPr txBox="1"/>
          <p:nvPr/>
        </p:nvSpPr>
        <p:spPr>
          <a:xfrm>
            <a:off x="546100" y="1287745"/>
            <a:ext cx="7620000" cy="5373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750"/>
              </a:spcBef>
              <a:spcAft>
                <a:spcPts val="750"/>
              </a:spcAft>
              <a:buNone/>
            </a:pPr>
            <a:r>
              <a:rPr lang="pt-BR" sz="2400" b="1" i="0" dirty="0">
                <a:solidFill>
                  <a:srgbClr val="073763"/>
                </a:solidFill>
                <a:effectLst/>
                <a:latin typeface="Roboto Slab" pitchFamily="2" charset="0"/>
              </a:rPr>
              <a:t>AERADORES</a:t>
            </a:r>
            <a:endParaRPr lang="pt-BR" sz="2400" b="0" i="0" dirty="0">
              <a:solidFill>
                <a:srgbClr val="073763"/>
              </a:solidFill>
              <a:effectLst/>
              <a:latin typeface="Roboto Slab" pitchFamily="2" charset="0"/>
            </a:endParaRPr>
          </a:p>
          <a:p>
            <a:pPr algn="l">
              <a:spcBef>
                <a:spcPts val="750"/>
              </a:spcBef>
              <a:spcAft>
                <a:spcPts val="750"/>
              </a:spcAft>
              <a:buNone/>
            </a:pPr>
            <a:r>
              <a:rPr lang="pt-BR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Construídos com 2 ou 4 difusores</a:t>
            </a:r>
            <a:r>
              <a:rPr lang="pt-BR" sz="2000" dirty="0">
                <a:solidFill>
                  <a:srgbClr val="000000"/>
                </a:solidFill>
                <a:latin typeface="Open Sans" panose="020B0606030504020204" pitchFamily="34" charset="0"/>
              </a:rPr>
              <a:t>,</a:t>
            </a:r>
            <a:r>
              <a:rPr lang="pt-BR" sz="2000" b="0" i="0" baseline="3000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t-BR" sz="2000" dirty="0">
                <a:solidFill>
                  <a:srgbClr val="000000"/>
                </a:solidFill>
                <a:latin typeface="Open Sans" panose="020B0606030504020204" pitchFamily="34" charset="0"/>
              </a:rPr>
              <a:t>os aeradores da AWFD possuem ótimo resultado de aeração em lagoas, rios e lagos; </a:t>
            </a:r>
            <a:endParaRPr lang="pt-BR" sz="2000" i="0" dirty="0">
              <a:solidFill>
                <a:srgbClr val="432A16"/>
              </a:solidFill>
              <a:effectLst/>
              <a:latin typeface="Open Sans" panose="020B0606030504020204" pitchFamily="34" charset="0"/>
            </a:endParaRPr>
          </a:p>
          <a:p>
            <a:pPr marL="342900" indent="-342900"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432A16"/>
                </a:solidFill>
                <a:effectLst/>
                <a:latin typeface="Open Sans" panose="020B0606030504020204" pitchFamily="34" charset="0"/>
              </a:rPr>
              <a:t>Bomba submersível de 2 a 3 cv com triturador de resíduos para lagoas de efluentes;</a:t>
            </a:r>
          </a:p>
          <a:p>
            <a:pPr marL="342900" indent="-342900"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endParaRPr lang="pt-BR" sz="1050" b="0" i="0" dirty="0">
              <a:solidFill>
                <a:srgbClr val="432A16"/>
              </a:solidFill>
              <a:effectLst/>
              <a:latin typeface="Open Sans" panose="020B0606030504020204" pitchFamily="34" charset="0"/>
            </a:endParaRPr>
          </a:p>
          <a:p>
            <a:pPr marL="342900" indent="-342900"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rgbClr val="432A16"/>
                </a:solidFill>
                <a:latin typeface="Open Sans" panose="020B0606030504020204" pitchFamily="34" charset="0"/>
              </a:rPr>
              <a:t>Quantidade de oxigênio: 8,271 kg/O</a:t>
            </a:r>
            <a:r>
              <a:rPr lang="pt-PT" sz="2000" baseline="-25000" dirty="0">
                <a:solidFill>
                  <a:srgbClr val="432A16"/>
                </a:solidFill>
                <a:latin typeface="Open Sans" panose="020B0606030504020204" pitchFamily="34" charset="0"/>
              </a:rPr>
              <a:t>2</a:t>
            </a:r>
            <a:r>
              <a:rPr lang="pt-PT" sz="2000" dirty="0">
                <a:solidFill>
                  <a:srgbClr val="432A16"/>
                </a:solidFill>
                <a:latin typeface="Open Sans" panose="020B0606030504020204" pitchFamily="34" charset="0"/>
              </a:rPr>
              <a:t>/h (2 difusores) e 16,54 kg/O</a:t>
            </a:r>
            <a:r>
              <a:rPr lang="pt-PT" sz="2000" baseline="-25000" dirty="0">
                <a:solidFill>
                  <a:srgbClr val="432A16"/>
                </a:solidFill>
                <a:latin typeface="Open Sans" panose="020B0606030504020204" pitchFamily="34" charset="0"/>
              </a:rPr>
              <a:t>2</a:t>
            </a:r>
            <a:r>
              <a:rPr lang="pt-PT" sz="2000" dirty="0">
                <a:solidFill>
                  <a:srgbClr val="432A16"/>
                </a:solidFill>
                <a:latin typeface="Open Sans" panose="020B0606030504020204" pitchFamily="34" charset="0"/>
              </a:rPr>
              <a:t>/h (4 difusores)</a:t>
            </a:r>
          </a:p>
          <a:p>
            <a:pPr marL="342900" indent="-342900"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endParaRPr lang="pt-BR" sz="1100" dirty="0">
              <a:solidFill>
                <a:srgbClr val="432A16"/>
              </a:solidFill>
              <a:latin typeface="Open Sans" panose="020B0606030504020204" pitchFamily="34" charset="0"/>
            </a:endParaRPr>
          </a:p>
          <a:p>
            <a:pPr marL="342900" indent="-342900"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432A16"/>
                </a:solidFill>
                <a:latin typeface="Open Sans" panose="020B0606030504020204" pitchFamily="34" charset="0"/>
              </a:rPr>
              <a:t>Extrema facilidade no manuseio e manutenção do equipamento</a:t>
            </a:r>
            <a:endParaRPr lang="pt-BR" sz="2000" b="0" i="0" dirty="0">
              <a:solidFill>
                <a:srgbClr val="432A16"/>
              </a:solidFill>
              <a:effectLst/>
              <a:latin typeface="Open Sans" panose="020B0606030504020204" pitchFamily="34" charset="0"/>
            </a:endParaRPr>
          </a:p>
          <a:p>
            <a:pPr marL="342900" indent="-342900"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endParaRPr lang="pt-BR" sz="1100" b="0" i="0" dirty="0">
              <a:solidFill>
                <a:srgbClr val="432A16"/>
              </a:solidFill>
              <a:effectLst/>
              <a:latin typeface="Open Sans" panose="020B0606030504020204" pitchFamily="34" charset="0"/>
            </a:endParaRPr>
          </a:p>
          <a:p>
            <a:pPr marL="342900" indent="-342900"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432A16"/>
                </a:solidFill>
                <a:effectLst/>
                <a:latin typeface="Open Sans" panose="020B0606030504020204" pitchFamily="34" charset="0"/>
              </a:rPr>
              <a:t>Peso aproximado do aerador: 45kg</a:t>
            </a:r>
          </a:p>
        </p:txBody>
      </p:sp>
      <p:pic>
        <p:nvPicPr>
          <p:cNvPr id="12" name="Imagem 11" descr="Desenho de um círculo&#10;&#10;O conteúdo gerado por IA pode estar incorreto.">
            <a:extLst>
              <a:ext uri="{FF2B5EF4-FFF2-40B4-BE49-F238E27FC236}">
                <a16:creationId xmlns:a16="http://schemas.microsoft.com/office/drawing/2014/main" id="{FA1DFD4A-1EE1-B0EE-6DAC-0FB2E97372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309" y="6835872"/>
            <a:ext cx="691730" cy="689671"/>
          </a:xfrm>
          <a:prstGeom prst="rect">
            <a:avLst/>
          </a:prstGeom>
        </p:spPr>
      </p:pic>
      <p:pic>
        <p:nvPicPr>
          <p:cNvPr id="5" name="Image 3" descr="Uma imagem contendo Diagrama  Descrição gerada automaticamente">
            <a:extLst>
              <a:ext uri="{FF2B5EF4-FFF2-40B4-BE49-F238E27FC236}">
                <a16:creationId xmlns:a16="http://schemas.microsoft.com/office/drawing/2014/main" id="{8927E0E9-9C5B-9F34-E901-E36CEACAFC70}"/>
              </a:ext>
            </a:extLst>
          </p:cNvPr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55000" y="3512764"/>
            <a:ext cx="2438400" cy="238378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03C448FA-6A13-582D-1C6A-2C7C44C817ED}"/>
              </a:ext>
            </a:extLst>
          </p:cNvPr>
          <p:cNvSpPr txBox="1"/>
          <p:nvPr/>
        </p:nvSpPr>
        <p:spPr>
          <a:xfrm>
            <a:off x="767644" y="155365"/>
            <a:ext cx="8617656" cy="622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3200" b="1" i="1" dirty="0">
                <a:solidFill>
                  <a:srgbClr val="312682"/>
                </a:solidFill>
                <a:latin typeface="Open Sans" panose="020B0606030504020204" pitchFamily="34" charset="0"/>
              </a:rPr>
              <a:t>Tecnologia AWFD</a:t>
            </a:r>
            <a:r>
              <a:rPr lang="pt-BR" sz="3200" b="1" i="1" baseline="30000" dirty="0">
                <a:solidFill>
                  <a:srgbClr val="312682"/>
                </a:solidFill>
                <a:latin typeface="Open Sans" panose="020B0606030504020204" pitchFamily="34" charset="0"/>
              </a:rPr>
              <a:t>®</a:t>
            </a:r>
            <a:r>
              <a:rPr lang="pt-BR" sz="2000" b="1" i="0" dirty="0">
                <a:solidFill>
                  <a:srgbClr val="073763"/>
                </a:solidFill>
                <a:effectLst/>
                <a:latin typeface="Roboto Slab" pitchFamily="2" charset="0"/>
              </a:rPr>
              <a:t> </a:t>
            </a:r>
            <a:endParaRPr lang="pt-BR" sz="2000" b="1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327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1AC565D-FCC0-384C-E394-195A9E292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13916B5A-C74A-2AD3-D50B-384656B4F519}"/>
              </a:ext>
            </a:extLst>
          </p:cNvPr>
          <p:cNvSpPr/>
          <p:nvPr/>
        </p:nvSpPr>
        <p:spPr>
          <a:xfrm>
            <a:off x="255" y="4405248"/>
            <a:ext cx="1184275" cy="1882139"/>
          </a:xfrm>
          <a:custGeom>
            <a:avLst/>
            <a:gdLst/>
            <a:ahLst/>
            <a:cxnLst/>
            <a:rect l="l" t="t" r="r" b="b"/>
            <a:pathLst>
              <a:path w="1184275" h="1882139">
                <a:moveTo>
                  <a:pt x="1184146" y="1882139"/>
                </a:moveTo>
                <a:lnTo>
                  <a:pt x="0" y="1882139"/>
                </a:lnTo>
              </a:path>
              <a:path w="1184275" h="1882139">
                <a:moveTo>
                  <a:pt x="0" y="0"/>
                </a:moveTo>
                <a:lnTo>
                  <a:pt x="1184146" y="0"/>
                </a:lnTo>
                <a:lnTo>
                  <a:pt x="1184146" y="1882139"/>
                </a:lnTo>
              </a:path>
            </a:pathLst>
          </a:custGeom>
          <a:ln w="56386">
            <a:solidFill>
              <a:srgbClr val="3AA7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189A761A-C6B4-3638-B68B-CC6A4327348D}"/>
              </a:ext>
            </a:extLst>
          </p:cNvPr>
          <p:cNvSpPr/>
          <p:nvPr/>
        </p:nvSpPr>
        <p:spPr>
          <a:xfrm>
            <a:off x="8547100" y="0"/>
            <a:ext cx="1926589" cy="960254"/>
          </a:xfrm>
          <a:custGeom>
            <a:avLst/>
            <a:gdLst/>
            <a:ahLst/>
            <a:cxnLst/>
            <a:rect l="l" t="t" r="r" b="b"/>
            <a:pathLst>
              <a:path w="1926590" h="1661160">
                <a:moveTo>
                  <a:pt x="1926335" y="1661160"/>
                </a:moveTo>
                <a:lnTo>
                  <a:pt x="0" y="1661160"/>
                </a:lnTo>
                <a:lnTo>
                  <a:pt x="0" y="0"/>
                </a:lnTo>
              </a:path>
              <a:path w="1926590" h="1661160">
                <a:moveTo>
                  <a:pt x="1926335" y="0"/>
                </a:moveTo>
                <a:lnTo>
                  <a:pt x="1926335" y="1661160"/>
                </a:lnTo>
              </a:path>
            </a:pathLst>
          </a:custGeom>
          <a:ln w="56386">
            <a:solidFill>
              <a:srgbClr val="3AA7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FDDBC2C4-0FC2-5B99-D723-BE2EA7A35D75}"/>
              </a:ext>
            </a:extLst>
          </p:cNvPr>
          <p:cNvSpPr/>
          <p:nvPr/>
        </p:nvSpPr>
        <p:spPr>
          <a:xfrm>
            <a:off x="0" y="6720840"/>
            <a:ext cx="10692765" cy="67310"/>
          </a:xfrm>
          <a:custGeom>
            <a:avLst/>
            <a:gdLst/>
            <a:ahLst/>
            <a:cxnLst/>
            <a:rect l="l" t="t" r="r" b="b"/>
            <a:pathLst>
              <a:path w="10692765" h="67309">
                <a:moveTo>
                  <a:pt x="10692384" y="0"/>
                </a:moveTo>
                <a:lnTo>
                  <a:pt x="0" y="0"/>
                </a:lnTo>
                <a:lnTo>
                  <a:pt x="0" y="67056"/>
                </a:lnTo>
                <a:lnTo>
                  <a:pt x="10692384" y="67056"/>
                </a:lnTo>
                <a:lnTo>
                  <a:pt x="10692384" y="0"/>
                </a:lnTo>
                <a:close/>
              </a:path>
            </a:pathLst>
          </a:custGeom>
          <a:solidFill>
            <a:srgbClr val="38B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6429C746-7420-DC57-E068-1015229AF1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057" r="32802" b="41875"/>
          <a:stretch>
            <a:fillRect/>
          </a:stretch>
        </p:blipFill>
        <p:spPr>
          <a:xfrm>
            <a:off x="3523108" y="1196076"/>
            <a:ext cx="3647186" cy="290927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B92A351-7CA4-631D-D4EA-DA656F6444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7121" b="42998"/>
          <a:stretch>
            <a:fillRect/>
          </a:stretch>
        </p:blipFill>
        <p:spPr>
          <a:xfrm>
            <a:off x="10795" y="1416491"/>
            <a:ext cx="3512312" cy="285308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EB6E1F1-17D2-37B1-635C-41847B539E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2" t="12406" r="10316" b="12924"/>
          <a:stretch/>
        </p:blipFill>
        <p:spPr>
          <a:xfrm>
            <a:off x="87948" y="1356800"/>
            <a:ext cx="3347212" cy="203115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1D803FA-6B96-1231-50AC-8596A06A03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467" b="39223"/>
          <a:stretch>
            <a:fillRect/>
          </a:stretch>
        </p:blipFill>
        <p:spPr>
          <a:xfrm>
            <a:off x="7099300" y="1176980"/>
            <a:ext cx="3582160" cy="3042007"/>
          </a:xfrm>
          <a:prstGeom prst="rect">
            <a:avLst/>
          </a:prstGeom>
        </p:spPr>
      </p:pic>
      <p:sp>
        <p:nvSpPr>
          <p:cNvPr id="9" name="object 17">
            <a:extLst>
              <a:ext uri="{FF2B5EF4-FFF2-40B4-BE49-F238E27FC236}">
                <a16:creationId xmlns:a16="http://schemas.microsoft.com/office/drawing/2014/main" id="{A3C2707D-9D0A-43D2-9BB4-E53783D52DFD}"/>
              </a:ext>
            </a:extLst>
          </p:cNvPr>
          <p:cNvSpPr txBox="1">
            <a:spLocks/>
          </p:cNvSpPr>
          <p:nvPr/>
        </p:nvSpPr>
        <p:spPr>
          <a:xfrm>
            <a:off x="2973704" y="352269"/>
            <a:ext cx="4724400" cy="5129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50" b="0" i="0">
                <a:solidFill>
                  <a:schemeClr val="bg1"/>
                </a:solidFill>
                <a:latin typeface="Lucida Sans Unicode"/>
                <a:ea typeface="+mj-ea"/>
                <a:cs typeface="Lucida Sans Unicode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pt-BR" sz="3250" spc="140" dirty="0">
                <a:solidFill>
                  <a:srgbClr val="38B548"/>
                </a:solidFill>
              </a:rPr>
              <a:t>APLICAÇÕES</a:t>
            </a:r>
            <a:endParaRPr lang="pt-BR" sz="3250" dirty="0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D5801F8F-C144-518F-2435-233D4E31B20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" t="1" r="67052" b="47533"/>
          <a:stretch>
            <a:fillRect/>
          </a:stretch>
        </p:blipFill>
        <p:spPr>
          <a:xfrm>
            <a:off x="0" y="4251533"/>
            <a:ext cx="3523108" cy="258433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C1DDB28-8672-6AB2-CCAE-2D844BBF4AC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9705" r="3613" b="49504"/>
          <a:stretch>
            <a:fillRect/>
          </a:stretch>
        </p:blipFill>
        <p:spPr>
          <a:xfrm>
            <a:off x="7264257" y="4238743"/>
            <a:ext cx="3139544" cy="2736945"/>
          </a:xfrm>
          <a:prstGeom prst="rect">
            <a:avLst/>
          </a:prstGeom>
        </p:spPr>
      </p:pic>
      <p:pic>
        <p:nvPicPr>
          <p:cNvPr id="18" name="Imagem 17" descr="Desenho de um círculo&#10;&#10;O conteúdo gerado por IA pode estar incorreto.">
            <a:extLst>
              <a:ext uri="{FF2B5EF4-FFF2-40B4-BE49-F238E27FC236}">
                <a16:creationId xmlns:a16="http://schemas.microsoft.com/office/drawing/2014/main" id="{EB9F27F5-3DAB-4688-4601-C520577D20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309" y="6835872"/>
            <a:ext cx="691730" cy="68967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B87E5FBD-5367-53BF-0164-416706D7ABC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1590" b="10291"/>
          <a:stretch>
            <a:fillRect/>
          </a:stretch>
        </p:blipFill>
        <p:spPr>
          <a:xfrm>
            <a:off x="3747518" y="4405248"/>
            <a:ext cx="3240769" cy="203151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B44C942-B578-1DD4-8C39-CD3D91EB4716}"/>
              </a:ext>
            </a:extLst>
          </p:cNvPr>
          <p:cNvSpPr txBox="1"/>
          <p:nvPr/>
        </p:nvSpPr>
        <p:spPr>
          <a:xfrm>
            <a:off x="3717392" y="6464984"/>
            <a:ext cx="3334861" cy="646331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LiBERATION SERIF"/>
                <a:ea typeface="Cambria" panose="02040503050406030204" pitchFamily="18" charset="0"/>
                <a:cs typeface="Times New Roman" panose="02020603050405020304" pitchFamily="18" charset="0"/>
              </a:rPr>
              <a:t>TRATAMENTO DE </a:t>
            </a:r>
            <a:r>
              <a:rPr lang="pt-BR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EFLUENTES</a:t>
            </a:r>
            <a:r>
              <a:rPr lang="pt-BR" b="1" dirty="0">
                <a:latin typeface="LiBERATION SERIF"/>
                <a:ea typeface="Cambria" panose="02040503050406030204" pitchFamily="18" charset="0"/>
                <a:cs typeface="Times New Roman" panose="02020603050405020304" pitchFamily="18" charset="0"/>
              </a:rPr>
              <a:t> HOSPITALARES</a:t>
            </a:r>
          </a:p>
        </p:txBody>
      </p:sp>
    </p:spTree>
    <p:extLst>
      <p:ext uri="{BB962C8B-B14F-4D97-AF65-F5344CB8AC3E}">
        <p14:creationId xmlns:p14="http://schemas.microsoft.com/office/powerpoint/2010/main" val="3151190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0" y="6720333"/>
            <a:ext cx="2133600" cy="67310"/>
          </a:xfrm>
          <a:custGeom>
            <a:avLst/>
            <a:gdLst/>
            <a:ahLst/>
            <a:cxnLst/>
            <a:rect l="l" t="t" r="r" b="b"/>
            <a:pathLst>
              <a:path w="2133600" h="67309">
                <a:moveTo>
                  <a:pt x="2133347" y="0"/>
                </a:moveTo>
                <a:lnTo>
                  <a:pt x="0" y="0"/>
                </a:lnTo>
                <a:lnTo>
                  <a:pt x="0" y="67067"/>
                </a:lnTo>
                <a:lnTo>
                  <a:pt x="2133347" y="67067"/>
                </a:lnTo>
                <a:lnTo>
                  <a:pt x="2133347" y="0"/>
                </a:lnTo>
                <a:close/>
              </a:path>
            </a:pathLst>
          </a:custGeom>
          <a:solidFill>
            <a:srgbClr val="38B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2133345" y="6229616"/>
            <a:ext cx="8531860" cy="558165"/>
            <a:chOff x="2133345" y="6229616"/>
            <a:chExt cx="8531860" cy="558165"/>
          </a:xfrm>
        </p:grpSpPr>
        <p:sp>
          <p:nvSpPr>
            <p:cNvPr id="8" name="object 8"/>
            <p:cNvSpPr/>
            <p:nvPr/>
          </p:nvSpPr>
          <p:spPr>
            <a:xfrm>
              <a:off x="3849369" y="6720333"/>
              <a:ext cx="6815455" cy="67310"/>
            </a:xfrm>
            <a:custGeom>
              <a:avLst/>
              <a:gdLst/>
              <a:ahLst/>
              <a:cxnLst/>
              <a:rect l="l" t="t" r="r" b="b"/>
              <a:pathLst>
                <a:path w="6815455" h="67309">
                  <a:moveTo>
                    <a:pt x="6815328" y="0"/>
                  </a:moveTo>
                  <a:lnTo>
                    <a:pt x="0" y="0"/>
                  </a:lnTo>
                  <a:lnTo>
                    <a:pt x="0" y="67067"/>
                  </a:lnTo>
                  <a:lnTo>
                    <a:pt x="6815328" y="67067"/>
                  </a:lnTo>
                  <a:lnTo>
                    <a:pt x="6815328" y="0"/>
                  </a:lnTo>
                  <a:close/>
                </a:path>
              </a:pathLst>
            </a:custGeom>
            <a:solidFill>
              <a:srgbClr val="38B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133345" y="6229616"/>
              <a:ext cx="1716405" cy="558165"/>
            </a:xfrm>
            <a:custGeom>
              <a:avLst/>
              <a:gdLst/>
              <a:ahLst/>
              <a:cxnLst/>
              <a:rect l="l" t="t" r="r" b="b"/>
              <a:pathLst>
                <a:path w="1716404" h="558165">
                  <a:moveTo>
                    <a:pt x="1716024" y="0"/>
                  </a:moveTo>
                  <a:lnTo>
                    <a:pt x="0" y="0"/>
                  </a:lnTo>
                  <a:lnTo>
                    <a:pt x="0" y="557783"/>
                  </a:lnTo>
                  <a:lnTo>
                    <a:pt x="1716024" y="557783"/>
                  </a:lnTo>
                  <a:lnTo>
                    <a:pt x="1716024" y="0"/>
                  </a:lnTo>
                  <a:close/>
                </a:path>
              </a:pathLst>
            </a:custGeom>
            <a:solidFill>
              <a:srgbClr val="3126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241300" y="127000"/>
            <a:ext cx="1716405" cy="558165"/>
          </a:xfrm>
          <a:custGeom>
            <a:avLst/>
            <a:gdLst/>
            <a:ahLst/>
            <a:cxnLst/>
            <a:rect l="l" t="t" r="r" b="b"/>
            <a:pathLst>
              <a:path w="1716404" h="558165">
                <a:moveTo>
                  <a:pt x="1716024" y="0"/>
                </a:moveTo>
                <a:lnTo>
                  <a:pt x="0" y="0"/>
                </a:lnTo>
                <a:lnTo>
                  <a:pt x="0" y="557784"/>
                </a:lnTo>
                <a:lnTo>
                  <a:pt x="1716024" y="557784"/>
                </a:lnTo>
                <a:lnTo>
                  <a:pt x="1716024" y="0"/>
                </a:lnTo>
                <a:close/>
              </a:path>
            </a:pathLst>
          </a:custGeom>
          <a:solidFill>
            <a:srgbClr val="31268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-28193" y="1841246"/>
            <a:ext cx="1609090" cy="1938655"/>
            <a:chOff x="-28193" y="1841246"/>
            <a:chExt cx="1609090" cy="1938655"/>
          </a:xfrm>
        </p:grpSpPr>
        <p:sp>
          <p:nvSpPr>
            <p:cNvPr id="15" name="object 15"/>
            <p:cNvSpPr/>
            <p:nvPr/>
          </p:nvSpPr>
          <p:spPr>
            <a:xfrm>
              <a:off x="0" y="3723386"/>
              <a:ext cx="1553210" cy="56515"/>
            </a:xfrm>
            <a:custGeom>
              <a:avLst/>
              <a:gdLst/>
              <a:ahLst/>
              <a:cxnLst/>
              <a:rect l="l" t="t" r="r" b="b"/>
              <a:pathLst>
                <a:path w="1553210" h="56514">
                  <a:moveTo>
                    <a:pt x="1552702" y="0"/>
                  </a:moveTo>
                  <a:lnTo>
                    <a:pt x="0" y="0"/>
                  </a:lnTo>
                  <a:lnTo>
                    <a:pt x="0" y="56386"/>
                  </a:lnTo>
                  <a:lnTo>
                    <a:pt x="1552702" y="56386"/>
                  </a:lnTo>
                  <a:lnTo>
                    <a:pt x="1552702" y="0"/>
                  </a:lnTo>
                  <a:close/>
                </a:path>
              </a:pathLst>
            </a:custGeom>
            <a:solidFill>
              <a:srgbClr val="3AA7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0" y="1869439"/>
              <a:ext cx="1553210" cy="1882139"/>
            </a:xfrm>
            <a:custGeom>
              <a:avLst/>
              <a:gdLst/>
              <a:ahLst/>
              <a:cxnLst/>
              <a:rect l="l" t="t" r="r" b="b"/>
              <a:pathLst>
                <a:path w="1553210" h="1882139">
                  <a:moveTo>
                    <a:pt x="0" y="0"/>
                  </a:moveTo>
                  <a:lnTo>
                    <a:pt x="1552702" y="0"/>
                  </a:lnTo>
                  <a:lnTo>
                    <a:pt x="1552702" y="1882139"/>
                  </a:lnTo>
                </a:path>
              </a:pathLst>
            </a:custGeom>
            <a:ln w="56386">
              <a:solidFill>
                <a:srgbClr val="3AA7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5502828" y="432938"/>
            <a:ext cx="3266440" cy="10130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3250" spc="140" dirty="0">
                <a:solidFill>
                  <a:srgbClr val="38B548"/>
                </a:solidFill>
              </a:rPr>
              <a:t>DIFERENCIAIS COMPETITIVOS</a:t>
            </a:r>
            <a:endParaRPr sz="3250" dirty="0"/>
          </a:p>
        </p:txBody>
      </p:sp>
      <p:sp>
        <p:nvSpPr>
          <p:cNvPr id="18" name="object 18"/>
          <p:cNvSpPr txBox="1"/>
          <p:nvPr/>
        </p:nvSpPr>
        <p:spPr>
          <a:xfrm>
            <a:off x="4548876" y="1587197"/>
            <a:ext cx="5796744" cy="4474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marR="5080" indent="-285750">
              <a:lnSpc>
                <a:spcPct val="1317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56585B"/>
                </a:solidFill>
                <a:latin typeface="Lucida Sans Unicode"/>
                <a:cs typeface="Lucida Sans Unicode"/>
              </a:rPr>
              <a:t>Sistema compacto e modular</a:t>
            </a:r>
          </a:p>
          <a:p>
            <a:pPr marL="298450" marR="5080" indent="-285750">
              <a:lnSpc>
                <a:spcPct val="1317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56585B"/>
              </a:solidFill>
              <a:latin typeface="Lucida Sans Unicode"/>
              <a:cs typeface="Lucida Sans Unicode"/>
            </a:endParaRPr>
          </a:p>
          <a:p>
            <a:pPr marL="298450" marR="5080" indent="-285750">
              <a:lnSpc>
                <a:spcPct val="1317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56585B"/>
                </a:solidFill>
                <a:latin typeface="Lucida Sans Unicode"/>
                <a:cs typeface="Lucida Sans Unicode"/>
              </a:rPr>
              <a:t>Sem uso de produtos químicos</a:t>
            </a:r>
          </a:p>
          <a:p>
            <a:pPr marL="298450" marR="5080" indent="-285750">
              <a:lnSpc>
                <a:spcPct val="1317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56585B"/>
              </a:solidFill>
              <a:latin typeface="Lucida Sans Unicode"/>
              <a:cs typeface="Lucida Sans Unicode"/>
            </a:endParaRPr>
          </a:p>
          <a:p>
            <a:pPr marL="298450" marR="5080" indent="-285750">
              <a:lnSpc>
                <a:spcPct val="1317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56585B"/>
                </a:solidFill>
                <a:latin typeface="Lucida Sans Unicode"/>
                <a:cs typeface="Lucida Sans Unicode"/>
              </a:rPr>
              <a:t>Redução de odores</a:t>
            </a:r>
          </a:p>
          <a:p>
            <a:pPr marL="298450" marR="5080" indent="-285750">
              <a:lnSpc>
                <a:spcPct val="1317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56585B"/>
              </a:solidFill>
              <a:latin typeface="Lucida Sans Unicode"/>
              <a:cs typeface="Lucida Sans Unicode"/>
            </a:endParaRPr>
          </a:p>
          <a:p>
            <a:pPr marL="298450" marR="5080" indent="-285750">
              <a:lnSpc>
                <a:spcPct val="1317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56585B"/>
                </a:solidFill>
                <a:latin typeface="Lucida Sans Unicode"/>
                <a:cs typeface="Lucida Sans Unicode"/>
              </a:rPr>
              <a:t>Estabilidade operacional superior</a:t>
            </a:r>
          </a:p>
          <a:p>
            <a:pPr marL="298450" marR="5080" indent="-285750">
              <a:lnSpc>
                <a:spcPct val="1317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56585B"/>
              </a:solidFill>
              <a:latin typeface="Lucida Sans Unicode"/>
              <a:cs typeface="Lucida Sans Unicode"/>
            </a:endParaRPr>
          </a:p>
          <a:p>
            <a:pPr marL="298450" marR="5080" indent="-285750">
              <a:lnSpc>
                <a:spcPct val="1317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56585B"/>
                </a:solidFill>
                <a:latin typeface="Lucida Sans Unicode"/>
                <a:cs typeface="Lucida Sans Unicode"/>
              </a:rPr>
              <a:t>Melhor relação custo-benefício</a:t>
            </a:r>
          </a:p>
        </p:txBody>
      </p:sp>
      <p:pic>
        <p:nvPicPr>
          <p:cNvPr id="20" name="Imagem 19" descr="Uma imagem contendo no interior, quarto, grande, mesa&#10;&#10;O conteúdo gerado por IA pode estar incorreto.">
            <a:extLst>
              <a:ext uri="{FF2B5EF4-FFF2-40B4-BE49-F238E27FC236}">
                <a16:creationId xmlns:a16="http://schemas.microsoft.com/office/drawing/2014/main" id="{66F8C3C8-4D01-0456-EB7C-3444D753D5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" y="736600"/>
            <a:ext cx="4218675" cy="5624900"/>
          </a:xfrm>
          <a:prstGeom prst="rect">
            <a:avLst/>
          </a:prstGeom>
        </p:spPr>
      </p:pic>
      <p:pic>
        <p:nvPicPr>
          <p:cNvPr id="21" name="Imagem 20" descr="Desenho de um círculo&#10;&#10;O conteúdo gerado por IA pode estar incorreto.">
            <a:extLst>
              <a:ext uri="{FF2B5EF4-FFF2-40B4-BE49-F238E27FC236}">
                <a16:creationId xmlns:a16="http://schemas.microsoft.com/office/drawing/2014/main" id="{CB23F658-FF1C-1D43-26D2-2A27F71616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309" y="6835872"/>
            <a:ext cx="691730" cy="68967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3296</TotalTime>
  <Words>674</Words>
  <Application>Microsoft Office PowerPoint</Application>
  <PresentationFormat>Personalizar</PresentationFormat>
  <Paragraphs>117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9" baseType="lpstr">
      <vt:lpstr>LiBERATION SERIF</vt:lpstr>
      <vt:lpstr>Aptos</vt:lpstr>
      <vt:lpstr>Arial</vt:lpstr>
      <vt:lpstr>Calibri</vt:lpstr>
      <vt:lpstr>Cambria</vt:lpstr>
      <vt:lpstr>Lucida Sans Unicode</vt:lpstr>
      <vt:lpstr>Open Sans</vt:lpstr>
      <vt:lpstr>Roboto Slab</vt:lpstr>
      <vt:lpstr>Office Theme</vt:lpstr>
      <vt:lpstr>Apresentação do PowerPoint</vt:lpstr>
      <vt:lpstr>Quem Somos</vt:lpstr>
      <vt:lpstr>Áreas de Atuação</vt:lpstr>
      <vt:lpstr>Solução completa para água e efluentes</vt:lpstr>
      <vt:lpstr>Apresentação do PowerPoint</vt:lpstr>
      <vt:lpstr>Apresentação do PowerPoint</vt:lpstr>
      <vt:lpstr>Apresentação do PowerPoint</vt:lpstr>
      <vt:lpstr>Apresentação do PowerPoint</vt:lpstr>
      <vt:lpstr>DIFERENCIAIS COMPETITIVOS</vt:lpstr>
      <vt:lpstr>MODELO DE NEGÓCIO</vt:lpstr>
      <vt:lpstr>Estação de tratamento de água</vt:lpstr>
      <vt:lpstr>Estação de tratamento de chorume</vt:lpstr>
      <vt:lpstr>Estação de tratamento de efluente industrial</vt:lpstr>
      <vt:lpstr>Pareceres técnicos, laudos de eficiência e atestados</vt:lpstr>
      <vt:lpstr>Pareceres técnicos, laudos de eficiência e atestados</vt:lpstr>
      <vt:lpstr>Pareceres técnicos, laudos de eficiência e atestados</vt:lpstr>
      <vt:lpstr>Pareceres técnicos, laudos de eficiência e atestados</vt:lpstr>
      <vt:lpstr>Pareceres técnicos, laudos de eficiência e atestados</vt:lpstr>
      <vt:lpstr>Sua consulta para solução personalizada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- 6839-l-apresentacao-comercial-bioprotek</dc:title>
  <dc:creator>hecto</dc:creator>
  <cp:lastModifiedBy>L R L Trevisani</cp:lastModifiedBy>
  <cp:revision>22</cp:revision>
  <dcterms:created xsi:type="dcterms:W3CDTF">2025-04-29T12:31:02Z</dcterms:created>
  <dcterms:modified xsi:type="dcterms:W3CDTF">2026-07-10T18:32:28Z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2025-04-23T00:00:00Z</vt:filetime>
  </property>
  <property fmtid="{D5CDD505-2E9C-101B-9397-08002B2CF9AE}" pid="3" name="Creator">
    <vt:lpwstr>Microsoft® Word 2021</vt:lpwstr>
  </property>
  <property fmtid="{D5CDD505-2E9C-101B-9397-08002B2CF9AE}" pid="4" name="LastSaved">
    <vt:filetime>2025-04-29T00:00:00Z</vt:filetime>
  </property>
  <property fmtid="{D5CDD505-2E9C-101B-9397-08002B2CF9AE}" pid="5" name="Producer">
    <vt:lpwstr>Microsoft® Word 2021</vt:lpwstr>
  </property>
</Properties>
</file>